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547" r:id="rId2"/>
    <p:sldId id="503" r:id="rId3"/>
    <p:sldId id="541" r:id="rId4"/>
    <p:sldId id="550" r:id="rId5"/>
    <p:sldId id="473" r:id="rId6"/>
    <p:sldId id="552" r:id="rId7"/>
    <p:sldId id="554" r:id="rId8"/>
    <p:sldId id="511" r:id="rId9"/>
    <p:sldId id="556" r:id="rId10"/>
    <p:sldId id="475" r:id="rId11"/>
    <p:sldId id="512" r:id="rId12"/>
    <p:sldId id="478" r:id="rId13"/>
    <p:sldId id="548" r:id="rId14"/>
    <p:sldId id="477" r:id="rId15"/>
    <p:sldId id="557" r:id="rId16"/>
    <p:sldId id="558" r:id="rId17"/>
    <p:sldId id="484" r:id="rId18"/>
    <p:sldId id="483" r:id="rId19"/>
    <p:sldId id="482" r:id="rId20"/>
    <p:sldId id="555" r:id="rId21"/>
    <p:sldId id="486" r:id="rId22"/>
    <p:sldId id="485" r:id="rId23"/>
    <p:sldId id="551" r:id="rId24"/>
    <p:sldId id="553" r:id="rId25"/>
    <p:sldId id="54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9A216D-E319-990A-69DA-12D5C88D4103}" name="Tsang, Andrew" initials="TA" userId="S::Andrew.Tsang@lument.com::3168adb5-042a-4476-8497-59181296b35e" providerId="AD"/>
  <p188:author id="{24BF7081-8F44-E16A-9EB0-E83109800FE0}" name="Ho, Justin" initials="HJ" userId="S::justin.ho@lument.com::0e8e2ca0-db51-4517-ad74-da0c21890a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835"/>
    <a:srgbClr val="C08B22"/>
    <a:srgbClr val="A11F35"/>
    <a:srgbClr val="8E2326"/>
    <a:srgbClr val="070504"/>
    <a:srgbClr val="D1D0CF"/>
    <a:srgbClr val="EBEBEB"/>
    <a:srgbClr val="020000"/>
    <a:srgbClr val="17375E"/>
    <a:srgbClr val="A4A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autoAdjust="0"/>
    <p:restoredTop sz="96357" autoAdjust="0"/>
  </p:normalViewPr>
  <p:slideViewPr>
    <p:cSldViewPr snapToGrid="0">
      <p:cViewPr varScale="1">
        <p:scale>
          <a:sx n="113" d="100"/>
          <a:sy n="113" d="100"/>
        </p:scale>
        <p:origin x="1728" y="69"/>
      </p:cViewPr>
      <p:guideLst/>
    </p:cSldViewPr>
  </p:slid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6phrecfs01.ocm.orixusa.corp\HMGDeptShares\Budgeting\New%20Business\Project%20Acorn\Post-Closing\Presentations\Investor%20&amp;%20Earnings%20Presentations\Earnings%20Supplementals\2023\2023%20Q1%20Earnings%20Supplemental\Risk%20Rating%20Q1%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6phrecfs01.ocm.orixusa.corp\HMGDeptShares\Budgeting\New%20Business\Project%20Acorn\Post-Closing\Presentations\Investor%20&amp;%20Earnings%20Presentations\Earnings%20Supplementals\2023\2023%20Q1%20Earnings%20Supplemental\Risk%20Rating%20Q1%20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Distributable Earnings</c:v>
                </c:pt>
              </c:strCache>
            </c:strRef>
          </c:tx>
          <c:spPr>
            <a:solidFill>
              <a:srgbClr val="162835"/>
            </a:solidFill>
            <a:ln>
              <a:solidFill>
                <a:schemeClr val="tx1"/>
              </a:solidFill>
            </a:ln>
            <a:effectLst/>
          </c:spPr>
          <c:invertIfNegative val="0"/>
          <c:dLbls>
            <c:dLbl>
              <c:idx val="0"/>
              <c:layout>
                <c:manualLayout>
                  <c:x val="-1.9475898958422819E-2"/>
                  <c:y val="9.6935597678720481E-3"/>
                </c:manualLayout>
              </c:layout>
              <c:showLegendKey val="0"/>
              <c:showVal val="1"/>
              <c:showCatName val="0"/>
              <c:showSerName val="0"/>
              <c:showPercent val="0"/>
              <c:showBubbleSize val="0"/>
              <c:extLst>
                <c:ext xmlns:c15="http://schemas.microsoft.com/office/drawing/2012/chart" uri="{CE6537A1-D6FC-4f65-9D91-7224C49458BB}">
                  <c15:layout>
                    <c:manualLayout>
                      <c:w val="0.14290428081281464"/>
                      <c:h val="4.4750667679564558E-2"/>
                    </c:manualLayout>
                  </c15:layout>
                </c:ext>
                <c:ext xmlns:c16="http://schemas.microsoft.com/office/drawing/2014/chart" uri="{C3380CC4-5D6E-409C-BE32-E72D297353CC}">
                  <c16:uniqueId val="{00000000-969E-4D81-A2A0-3E8D507ED2B6}"/>
                </c:ext>
              </c:extLst>
            </c:dLbl>
            <c:dLbl>
              <c:idx val="1"/>
              <c:layout>
                <c:manualLayout>
                  <c:x val="-1.2983932638948585E-2"/>
                  <c:y val="-3.0951256708454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9E-4D81-A2A0-3E8D507ED2B6}"/>
                </c:ext>
              </c:extLst>
            </c:dLbl>
            <c:dLbl>
              <c:idx val="2"/>
              <c:layout>
                <c:manualLayout>
                  <c:x val="-6.4919663194742631E-3"/>
                  <c:y val="3.0951256708453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9E-4D81-A2A0-3E8D507ED2B6}"/>
                </c:ext>
              </c:extLst>
            </c:dLbl>
            <c:dLbl>
              <c:idx val="3"/>
              <c:layout>
                <c:manualLayout>
                  <c:x val="-1.1901800761751464E-1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A1-4D5D-8695-C7E441569A7D}"/>
                </c:ext>
              </c:extLst>
            </c:dLbl>
            <c:numFmt formatCode="&quot;$&quot;#,##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Q2 2023</c:v>
                </c:pt>
                <c:pt idx="1">
                  <c:v>Q3 2023</c:v>
                </c:pt>
                <c:pt idx="2">
                  <c:v>Q4 2023</c:v>
                </c:pt>
                <c:pt idx="3">
                  <c:v>Q1 2024</c:v>
                </c:pt>
              </c:strCache>
            </c:strRef>
          </c:cat>
          <c:val>
            <c:numRef>
              <c:f>Sheet1!$C$2:$C$5</c:f>
              <c:numCache>
                <c:formatCode>_("$"* #,##0.00_);_("$"* \(#,##0.00\);_("$"* "-"??_);_(@_)</c:formatCode>
                <c:ptCount val="4"/>
                <c:pt idx="0">
                  <c:v>3.7278921207788029E-2</c:v>
                </c:pt>
                <c:pt idx="1">
                  <c:v>0.11457679508964305</c:v>
                </c:pt>
                <c:pt idx="2">
                  <c:v>0.10029200262629671</c:v>
                </c:pt>
                <c:pt idx="3">
                  <c:v>0.14504158228036707</c:v>
                </c:pt>
              </c:numCache>
            </c:numRef>
          </c:val>
          <c:extLst>
            <c:ext xmlns:c16="http://schemas.microsoft.com/office/drawing/2014/chart" uri="{C3380CC4-5D6E-409C-BE32-E72D297353CC}">
              <c16:uniqueId val="{00000004-969E-4D81-A2A0-3E8D507ED2B6}"/>
            </c:ext>
          </c:extLst>
        </c:ser>
        <c:ser>
          <c:idx val="2"/>
          <c:order val="1"/>
          <c:tx>
            <c:strRef>
              <c:f>Sheet1!$D$1</c:f>
              <c:strCache>
                <c:ptCount val="1"/>
                <c:pt idx="0">
                  <c:v>Dividends</c:v>
                </c:pt>
              </c:strCache>
            </c:strRef>
          </c:tx>
          <c:spPr>
            <a:solidFill>
              <a:srgbClr val="C08B2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Q2 2023</c:v>
                </c:pt>
                <c:pt idx="1">
                  <c:v>Q3 2023</c:v>
                </c:pt>
                <c:pt idx="2">
                  <c:v>Q4 2023</c:v>
                </c:pt>
                <c:pt idx="3">
                  <c:v>Q1 2024</c:v>
                </c:pt>
              </c:strCache>
            </c:strRef>
          </c:cat>
          <c:val>
            <c:numRef>
              <c:f>Sheet1!$D$2:$D$5</c:f>
              <c:numCache>
                <c:formatCode>_("$"* #,##0.00_);_("$"* \(#,##0.00\);_("$"* "-"??_);_(@_)</c:formatCode>
                <c:ptCount val="4"/>
                <c:pt idx="0">
                  <c:v>0.06</c:v>
                </c:pt>
                <c:pt idx="1">
                  <c:v>7.0000000000000007E-2</c:v>
                </c:pt>
                <c:pt idx="2">
                  <c:v>7.0000000000000007E-2</c:v>
                </c:pt>
                <c:pt idx="3">
                  <c:v>7.0000000000000007E-2</c:v>
                </c:pt>
              </c:numCache>
            </c:numRef>
          </c:val>
          <c:extLst>
            <c:ext xmlns:c16="http://schemas.microsoft.com/office/drawing/2014/chart" uri="{C3380CC4-5D6E-409C-BE32-E72D297353CC}">
              <c16:uniqueId val="{00000005-969E-4D81-A2A0-3E8D507ED2B6}"/>
            </c:ext>
          </c:extLst>
        </c:ser>
        <c:dLbls>
          <c:showLegendKey val="0"/>
          <c:showVal val="0"/>
          <c:showCatName val="0"/>
          <c:showSerName val="0"/>
          <c:showPercent val="0"/>
          <c:showBubbleSize val="0"/>
        </c:dLbls>
        <c:gapWidth val="119"/>
        <c:overlap val="-12"/>
        <c:axId val="810122632"/>
        <c:axId val="810117384"/>
      </c:barChart>
      <c:catAx>
        <c:axId val="8101226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l"/>
        <c:numFmt formatCode="_(&quot;$&quot;* #,##0.00_);_(&quot;$&quot;* \(#,##0.00\);_(&quot;$&quot;* &quot;-&quot;??_);_(@_)" sourceLinked="1"/>
        <c:majorTickMark val="none"/>
        <c:minorTickMark val="none"/>
        <c:tickLblPos val="nextTo"/>
        <c:crossAx val="81012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8940568475452E-2"/>
          <c:y val="3.9796966531064508E-2"/>
          <c:w val="0.8798772609819121"/>
          <c:h val="0.77183114303781841"/>
        </c:manualLayout>
      </c:layout>
      <c:barChart>
        <c:barDir val="col"/>
        <c:grouping val="stacked"/>
        <c:varyColors val="0"/>
        <c:ser>
          <c:idx val="0"/>
          <c:order val="0"/>
          <c:tx>
            <c:strRef>
              <c:f>Sheet1!$B$1</c:f>
              <c:strCache>
                <c:ptCount val="1"/>
                <c:pt idx="0">
                  <c:v>Impact per Common Share</c:v>
                </c:pt>
              </c:strCache>
            </c:strRef>
          </c:tx>
          <c:spPr>
            <a:solidFill>
              <a:srgbClr val="162835"/>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+25 bps</c:v>
                </c:pt>
                <c:pt idx="1">
                  <c:v>0 bps</c:v>
                </c:pt>
                <c:pt idx="2">
                  <c:v>-25 bps</c:v>
                </c:pt>
                <c:pt idx="3">
                  <c:v>-50 bps</c:v>
                </c:pt>
                <c:pt idx="4">
                  <c:v>-75 bps</c:v>
                </c:pt>
                <c:pt idx="5">
                  <c:v>-100 bps</c:v>
                </c:pt>
              </c:strCache>
            </c:strRef>
          </c:cat>
          <c:val>
            <c:numRef>
              <c:f>Sheet1!$B$2:$B$7</c:f>
              <c:numCache>
                <c:formatCode>General</c:formatCode>
                <c:ptCount val="6"/>
                <c:pt idx="0" formatCode="&quot;$&quot;#,##0.00">
                  <c:v>1.0511733302313734E-2</c:v>
                </c:pt>
                <c:pt idx="2" formatCode="&quot;$&quot;#,##0.00">
                  <c:v>-1.0511733302313735E-2</c:v>
                </c:pt>
                <c:pt idx="3" formatCode="&quot;$&quot;#,##0.00">
                  <c:v>-2.1023466604627471E-2</c:v>
                </c:pt>
                <c:pt idx="4" formatCode="&quot;$&quot;#,##0.00">
                  <c:v>-3.1535199906940932E-2</c:v>
                </c:pt>
                <c:pt idx="5" formatCode="&quot;$&quot;#,##0.00">
                  <c:v>-4.2046933209254393E-2</c:v>
                </c:pt>
              </c:numCache>
            </c:numRef>
          </c:val>
          <c:extLst>
            <c:ext xmlns:c16="http://schemas.microsoft.com/office/drawing/2014/chart" uri="{C3380CC4-5D6E-409C-BE32-E72D297353CC}">
              <c16:uniqueId val="{00000001-B3A5-4614-8A9A-30C3CC248AFE}"/>
            </c:ext>
          </c:extLst>
        </c:ser>
        <c:dLbls>
          <c:showLegendKey val="0"/>
          <c:showVal val="0"/>
          <c:showCatName val="0"/>
          <c:showSerName val="0"/>
          <c:showPercent val="0"/>
          <c:showBubbleSize val="0"/>
        </c:dLbls>
        <c:gapWidth val="15"/>
        <c:overlap val="90"/>
        <c:axId val="810122632"/>
        <c:axId val="810117384"/>
      </c:barChart>
      <c:catAx>
        <c:axId val="8101226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r"/>
        <c:numFmt formatCode="&quot;$&quot;#,##0.00" sourceLinked="1"/>
        <c:majorTickMark val="none"/>
        <c:minorTickMark val="none"/>
        <c:tickLblPos val="nextTo"/>
        <c:crossAx val="810122632"/>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96296296296294E-2"/>
          <c:y val="6.1111111111111109E-2"/>
          <c:w val="0.92724867724867721"/>
          <c:h val="0.87777777777777777"/>
        </c:manualLayout>
      </c:layout>
      <c:barChart>
        <c:barDir val="col"/>
        <c:grouping val="stacked"/>
        <c:varyColors val="0"/>
        <c:ser>
          <c:idx val="0"/>
          <c:order val="0"/>
          <c:tx>
            <c:strRef>
              <c:f>Sheet1!$B$1</c:f>
              <c:strCache>
                <c:ptCount val="1"/>
                <c:pt idx="0">
                  <c:v>Floating Rate Assets</c:v>
                </c:pt>
              </c:strCache>
            </c:strRef>
          </c:tx>
          <c:spPr>
            <a:solidFill>
              <a:srgbClr val="162835"/>
            </a:solidFill>
            <a:ln>
              <a:solidFill>
                <a:schemeClr val="tx1"/>
              </a:solidFill>
            </a:ln>
            <a:effectLst/>
          </c:spPr>
          <c:invertIfNegative val="0"/>
          <c:dPt>
            <c:idx val="0"/>
            <c:invertIfNegative val="0"/>
            <c:bubble3D val="0"/>
            <c:spPr>
              <a:solidFill>
                <a:srgbClr val="162835"/>
              </a:solidFill>
              <a:ln>
                <a:solidFill>
                  <a:schemeClr val="tx1"/>
                </a:solidFill>
              </a:ln>
              <a:effectLst/>
            </c:spPr>
            <c:extLst>
              <c:ext xmlns:c16="http://schemas.microsoft.com/office/drawing/2014/chart" uri="{C3380CC4-5D6E-409C-BE32-E72D297353CC}">
                <c16:uniqueId val="{00000001-DB68-4806-BFCA-F6B1A3B99E1B}"/>
              </c:ext>
            </c:extLst>
          </c:dPt>
          <c:dLbls>
            <c:dLbl>
              <c:idx val="0"/>
              <c:tx>
                <c:rich>
                  <a:bodyPr/>
                  <a:lstStyle/>
                  <a:p>
                    <a:fld id="{20DDCBA9-4A97-42A7-AD41-138F27F6A7CE}" type="SERIESNAME">
                      <a:rPr lang="en-US" smtClean="0"/>
                      <a:pPr/>
                      <a:t>[SERIES NAME]</a:t>
                    </a:fld>
                    <a:r>
                      <a:rPr lang="en-US" baseline="30000" dirty="0"/>
                      <a:t>(3) </a:t>
                    </a:r>
                    <a:fld id="{0EFBF91F-9FED-4310-8F8C-6027FD53D637}" type="VALUE">
                      <a:rPr lang="en-US" baseline="0" smtClean="0"/>
                      <a:pPr/>
                      <a:t>[VALUE]</a:t>
                    </a:fld>
                    <a:endParaRPr lang="en-US" baseline="3000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B68-4806-BFCA-F6B1A3B99E1B}"/>
                </c:ext>
              </c:extLst>
            </c:dLbl>
            <c:dLbl>
              <c:idx val="1"/>
              <c:delete val="1"/>
              <c:extLst>
                <c:ext xmlns:c15="http://schemas.microsoft.com/office/drawing/2012/chart" uri="{CE6537A1-D6FC-4f65-9D91-7224C49458BB}"/>
                <c:ext xmlns:c16="http://schemas.microsoft.com/office/drawing/2014/chart" uri="{C3380CC4-5D6E-409C-BE32-E72D297353CC}">
                  <c16:uniqueId val="{00000005-F909-42FB-BE1D-82AD82601066}"/>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Sheet1!$B$2:$B$3</c:f>
              <c:numCache>
                <c:formatCode>General</c:formatCode>
                <c:ptCount val="2"/>
                <c:pt idx="0" formatCode="#,##0.00_);\(#,##0.00\)">
                  <c:v>1299.9717773499997</c:v>
                </c:pt>
              </c:numCache>
            </c:numRef>
          </c:val>
          <c:extLst>
            <c:ext xmlns:c16="http://schemas.microsoft.com/office/drawing/2014/chart" uri="{C3380CC4-5D6E-409C-BE32-E72D297353CC}">
              <c16:uniqueId val="{00000002-DB68-4806-BFCA-F6B1A3B99E1B}"/>
            </c:ext>
          </c:extLst>
        </c:ser>
        <c:ser>
          <c:idx val="1"/>
          <c:order val="1"/>
          <c:tx>
            <c:strRef>
              <c:f>Sheet1!$C$1</c:f>
              <c:strCache>
                <c:ptCount val="1"/>
                <c:pt idx="0">
                  <c:v>Floating Rate Liabilities</c:v>
                </c:pt>
              </c:strCache>
            </c:strRef>
          </c:tx>
          <c:spPr>
            <a:solidFill>
              <a:srgbClr val="C08B22"/>
            </a:solidFill>
            <a:ln>
              <a:solidFill>
                <a:schemeClr val="tx1"/>
              </a:solidFill>
            </a:ln>
            <a:effectLst/>
          </c:spPr>
          <c:invertIfNegative val="0"/>
          <c:dPt>
            <c:idx val="0"/>
            <c:invertIfNegative val="0"/>
            <c:bubble3D val="0"/>
            <c:spPr>
              <a:solidFill>
                <a:srgbClr val="C08B22"/>
              </a:solidFill>
              <a:ln>
                <a:solidFill>
                  <a:schemeClr val="tx1"/>
                </a:solidFill>
              </a:ln>
              <a:effectLst/>
            </c:spPr>
            <c:extLst>
              <c:ext xmlns:c16="http://schemas.microsoft.com/office/drawing/2014/chart" uri="{C3380CC4-5D6E-409C-BE32-E72D297353CC}">
                <c16:uniqueId val="{00000004-DB68-4806-BFCA-F6B1A3B99E1B}"/>
              </c:ext>
            </c:extLst>
          </c:dPt>
          <c:dLbls>
            <c:dLbl>
              <c:idx val="0"/>
              <c:layout>
                <c:manualLayout>
                  <c:x val="0"/>
                  <c:y val="-5.5551181102362207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fld id="{270BC5CF-657B-4DA7-A0F1-C4B7C4435967}" type="SERIESNAME">
                      <a:rPr lang="en-US" sz="800" smtClean="0"/>
                      <a:pPr>
                        <a:defRPr sz="800">
                          <a:latin typeface="+mn-lt"/>
                        </a:defRPr>
                      </a:pPr>
                      <a:t>[SERIES NAME]</a:t>
                    </a:fld>
                    <a:r>
                      <a:rPr lang="en-US" sz="800" baseline="30000" dirty="0"/>
                      <a:t>(4)</a:t>
                    </a:r>
                    <a:r>
                      <a:rPr lang="en-US" sz="800" baseline="0" dirty="0"/>
                      <a:t>
</a:t>
                    </a:r>
                    <a:fld id="{4401E8BA-278B-4088-8487-193F78D025C9}" type="VALUE">
                      <a:rPr lang="en-US" sz="800" baseline="0"/>
                      <a:pPr>
                        <a:defRPr sz="800">
                          <a:latin typeface="+mn-lt"/>
                        </a:defRPr>
                      </a:pPr>
                      <a:t>[VALUE]</a:t>
                    </a:fld>
                    <a:endParaRPr lang="en-US" sz="800" baseline="0" dirty="0"/>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DB68-4806-BFCA-F6B1A3B99E1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Sheet1!$C$2:$C$3</c:f>
              <c:numCache>
                <c:formatCode>General</c:formatCode>
                <c:ptCount val="2"/>
                <c:pt idx="0" formatCode="#,##0.00_);\(#,##0.00\)">
                  <c:v>-1080.2457939999999</c:v>
                </c:pt>
              </c:numCache>
            </c:numRef>
          </c:val>
          <c:extLst>
            <c:ext xmlns:c16="http://schemas.microsoft.com/office/drawing/2014/chart" uri="{C3380CC4-5D6E-409C-BE32-E72D297353CC}">
              <c16:uniqueId val="{00000005-DB68-4806-BFCA-F6B1A3B99E1B}"/>
            </c:ext>
          </c:extLst>
        </c:ser>
        <c:ser>
          <c:idx val="2"/>
          <c:order val="2"/>
          <c:tx>
            <c:strRef>
              <c:f>Sheet1!$D$1</c:f>
              <c:strCache>
                <c:ptCount val="1"/>
                <c:pt idx="0">
                  <c:v>Net Exposure</c:v>
                </c:pt>
              </c:strCache>
            </c:strRef>
          </c:tx>
          <c:spPr>
            <a:solidFill>
              <a:srgbClr val="D1D0CF"/>
            </a:solidFill>
            <a:ln>
              <a:solidFill>
                <a:schemeClr val="tx1"/>
              </a:solidFill>
            </a:ln>
            <a:effectLst/>
          </c:spPr>
          <c:invertIfNegative val="0"/>
          <c:dLbls>
            <c:dLbl>
              <c:idx val="1"/>
              <c:layout>
                <c:manualLayout>
                  <c:x val="3.3068783068781857E-3"/>
                  <c:y val="-0.138888888888888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B68-4806-BFCA-F6B1A3B99E1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Sheet1!$D$2:$D$3</c:f>
              <c:numCache>
                <c:formatCode>#,##0.00_);\(#,##0.00\)</c:formatCode>
                <c:ptCount val="2"/>
                <c:pt idx="1">
                  <c:v>219.72598334999975</c:v>
                </c:pt>
              </c:numCache>
            </c:numRef>
          </c:val>
          <c:extLst>
            <c:ext xmlns:c16="http://schemas.microsoft.com/office/drawing/2014/chart" uri="{C3380CC4-5D6E-409C-BE32-E72D297353CC}">
              <c16:uniqueId val="{00000007-DB68-4806-BFCA-F6B1A3B99E1B}"/>
            </c:ext>
          </c:extLst>
        </c:ser>
        <c:dLbls>
          <c:showLegendKey val="0"/>
          <c:showVal val="0"/>
          <c:showCatName val="0"/>
          <c:showSerName val="0"/>
          <c:showPercent val="0"/>
          <c:showBubbleSize val="0"/>
        </c:dLbls>
        <c:gapWidth val="50"/>
        <c:overlap val="100"/>
        <c:axId val="810122632"/>
        <c:axId val="810117384"/>
      </c:barChart>
      <c:catAx>
        <c:axId val="810122632"/>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utura Std Book" panose="020B0502020204020303" pitchFamily="34" charset="0"/>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l"/>
        <c:numFmt formatCode="#,##0.00_);\(#,##0.00\)" sourceLinked="1"/>
        <c:majorTickMark val="none"/>
        <c:minorTickMark val="none"/>
        <c:tickLblPos val="nextTo"/>
        <c:crossAx val="810122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Futura Std Book" panose="020B05020202040203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Adjusted Book Value Per Share</c:v>
                </c:pt>
              </c:strCache>
            </c:strRef>
          </c:tx>
          <c:spPr>
            <a:solidFill>
              <a:srgbClr val="16283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Q2 2023</c:v>
                </c:pt>
                <c:pt idx="1">
                  <c:v>Q3 2023</c:v>
                </c:pt>
                <c:pt idx="2">
                  <c:v>Q4 2023</c:v>
                </c:pt>
                <c:pt idx="3">
                  <c:v>Q1 2024</c:v>
                </c:pt>
              </c:strCache>
            </c:strRef>
          </c:cat>
          <c:val>
            <c:numRef>
              <c:f>Sheet1!$B$2:$B$5</c:f>
              <c:numCache>
                <c:formatCode>_("$"* #,##0.00_);_("$"* \(#,##0.00\);_("$"* "-"??_);_(@_)</c:formatCode>
                <c:ptCount val="4"/>
                <c:pt idx="0">
                  <c:v>3.4269145562785974</c:v>
                </c:pt>
                <c:pt idx="1">
                  <c:v>3.455712541052129</c:v>
                </c:pt>
                <c:pt idx="2">
                  <c:v>3.459484868340641</c:v>
                </c:pt>
                <c:pt idx="3">
                  <c:v>3.4987542318238125</c:v>
                </c:pt>
              </c:numCache>
            </c:numRef>
          </c:val>
          <c:extLst>
            <c:ext xmlns:c16="http://schemas.microsoft.com/office/drawing/2014/chart" uri="{C3380CC4-5D6E-409C-BE32-E72D297353CC}">
              <c16:uniqueId val="{00000000-98FE-463C-BF2D-98A30AE861A0}"/>
            </c:ext>
          </c:extLst>
        </c:ser>
        <c:dLbls>
          <c:showLegendKey val="0"/>
          <c:showVal val="0"/>
          <c:showCatName val="0"/>
          <c:showSerName val="0"/>
          <c:showPercent val="0"/>
          <c:showBubbleSize val="0"/>
        </c:dLbls>
        <c:gapWidth val="154"/>
        <c:overlap val="-27"/>
        <c:axId val="810122632"/>
        <c:axId val="810117384"/>
      </c:barChart>
      <c:catAx>
        <c:axId val="810122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max val="3.55"/>
          <c:min val="3.3"/>
        </c:scaling>
        <c:delete val="1"/>
        <c:axPos val="l"/>
        <c:numFmt formatCode="_(&quot;$&quot;* #,##0.00_);_(&quot;$&quot;* \(#,##0.00\);_(&quot;$&quot;* &quot;-&quot;??_);_(@_)" sourceLinked="1"/>
        <c:majorTickMark val="out"/>
        <c:minorTickMark val="none"/>
        <c:tickLblPos val="nextTo"/>
        <c:crossAx val="810122632"/>
        <c:crossesAt val="1"/>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Type</c:v>
                </c:pt>
              </c:strCache>
            </c:strRef>
          </c:tx>
          <c:dPt>
            <c:idx val="0"/>
            <c:bubble3D val="0"/>
            <c:spPr>
              <a:solidFill>
                <a:srgbClr val="162835"/>
              </a:solidFill>
              <a:ln w="19050">
                <a:solidFill>
                  <a:schemeClr val="lt1"/>
                </a:solidFill>
              </a:ln>
              <a:effectLst/>
            </c:spPr>
            <c:extLst>
              <c:ext xmlns:c16="http://schemas.microsoft.com/office/drawing/2014/chart" uri="{C3380CC4-5D6E-409C-BE32-E72D297353CC}">
                <c16:uniqueId val="{00000001-1384-4E6F-BD7B-3448A1B9DBCC}"/>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384-4E6F-BD7B-3448A1B9DBCC}"/>
              </c:ext>
            </c:extLst>
          </c:dPt>
          <c:dPt>
            <c:idx val="2"/>
            <c:bubble3D val="0"/>
            <c:spPr>
              <a:solidFill>
                <a:srgbClr val="C08B22"/>
              </a:solidFill>
              <a:ln w="19050">
                <a:solidFill>
                  <a:schemeClr val="lt1"/>
                </a:solidFill>
              </a:ln>
              <a:effectLst/>
            </c:spPr>
            <c:extLst>
              <c:ext xmlns:c16="http://schemas.microsoft.com/office/drawing/2014/chart" uri="{C3380CC4-5D6E-409C-BE32-E72D297353CC}">
                <c16:uniqueId val="{00000005-1384-4E6F-BD7B-3448A1B9DBCC}"/>
              </c:ext>
            </c:extLst>
          </c:dPt>
          <c:dLbls>
            <c:dLbl>
              <c:idx val="0"/>
              <c:layout>
                <c:manualLayout>
                  <c:x val="0.30361757105943138"/>
                  <c:y val="0.13425925925925908"/>
                </c:manualLayout>
              </c:layout>
              <c:tx>
                <c:rich>
                  <a:bodyPr/>
                  <a:lstStyle/>
                  <a:p>
                    <a:fld id="{CDFAE9AB-9797-4C14-ADC0-7E89BE705C13}" type="CATEGORYNAME">
                      <a:rPr lang="en-US" dirty="0"/>
                      <a:pPr/>
                      <a:t>[CATEGORY NAME]</a:t>
                    </a:fld>
                    <a:r>
                      <a:rPr lang="en-US" baseline="0" dirty="0"/>
                      <a:t>, </a:t>
                    </a:r>
                    <a:fld id="{EB1D713F-85A3-48B0-A1E6-240C959610E7}" type="VALUE">
                      <a:rPr lang="en-US" baseline="0" dirty="0"/>
                      <a:pPr/>
                      <a:t>[VALUE]</a:t>
                    </a:fld>
                    <a:r>
                      <a:rPr lang="en-US" baseline="0" dirty="0"/>
                      <a:t>, </a:t>
                    </a:r>
                    <a:fld id="{4338E781-1CA2-4EB5-A2E4-004B92F7180F}" type="CELLREF">
                      <a:rPr lang="en-US" baseline="0" smtClean="0"/>
                      <a:pPr/>
                      <a:t>[CELLREF]</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dlblFTEntry>
                      <c15:txfldGUID>{4338E781-1CA2-4EB5-A2E4-004B92F7180F}</c15:txfldGUID>
                      <c15:f>Sheet1!$E$2</c15:f>
                      <c15:dlblFieldTableCache>
                        <c:ptCount val="1"/>
                        <c:pt idx="0">
                          <c:v>93.6%</c:v>
                        </c:pt>
                      </c15:dlblFieldTableCache>
                    </c15:dlblFTEntry>
                  </c15:dlblFieldTable>
                  <c15:showDataLabelsRange val="0"/>
                </c:ext>
                <c:ext xmlns:c16="http://schemas.microsoft.com/office/drawing/2014/chart" uri="{C3380CC4-5D6E-409C-BE32-E72D297353CC}">
                  <c16:uniqueId val="{00000001-1384-4E6F-BD7B-3448A1B9DBCC}"/>
                </c:ext>
              </c:extLst>
            </c:dLbl>
            <c:dLbl>
              <c:idx val="1"/>
              <c:layout>
                <c:manualLayout>
                  <c:x val="-0.32622739018087854"/>
                  <c:y val="-0.10185185185185187"/>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84-4E6F-BD7B-3448A1B9DBCC}"/>
                </c:ext>
              </c:extLst>
            </c:dLbl>
            <c:dLbl>
              <c:idx val="2"/>
              <c:layout>
                <c:manualLayout>
                  <c:x val="0.18360648232924362"/>
                  <c:y val="-0.1527777777777777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84-4E6F-BD7B-3448A1B9DBCC}"/>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Multifamily</c:v>
                </c:pt>
                <c:pt idx="1">
                  <c:v>Seniors Housing &amp; Healthcare</c:v>
                </c:pt>
                <c:pt idx="2">
                  <c:v>Self Storage</c:v>
                </c:pt>
              </c:strCache>
            </c:strRef>
          </c:cat>
          <c:val>
            <c:numRef>
              <c:f>Sheet1!$B$2:$B$4</c:f>
              <c:numCache>
                <c:formatCode>"$"#,##0.0</c:formatCode>
                <c:ptCount val="3"/>
                <c:pt idx="0">
                  <c:v>1203.1167978982191</c:v>
                </c:pt>
                <c:pt idx="1">
                  <c:v>75.070107649680665</c:v>
                </c:pt>
                <c:pt idx="2">
                  <c:v>7.2917120930684813</c:v>
                </c:pt>
              </c:numCache>
            </c:numRef>
          </c:val>
          <c:extLst>
            <c:ext xmlns:c16="http://schemas.microsoft.com/office/drawing/2014/chart" uri="{C3380CC4-5D6E-409C-BE32-E72D297353CC}">
              <c16:uniqueId val="{00000008-1384-4E6F-BD7B-3448A1B9DBC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DD-4FBC-84E5-4582357D889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CDD-4FBC-84E5-4582357D889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CDD-4FBC-84E5-4582357D889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CDD-4FBC-84E5-4582357D889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CCDD-4FBC-84E5-4582357D889F}"/>
              </c:ext>
            </c:extLst>
          </c:dPt>
          <c:dPt>
            <c:idx val="5"/>
            <c:bubble3D val="0"/>
            <c:spPr>
              <a:solidFill>
                <a:srgbClr val="162835"/>
              </a:solidFill>
              <a:ln w="19050">
                <a:solidFill>
                  <a:schemeClr val="lt1"/>
                </a:solidFill>
              </a:ln>
              <a:effectLst/>
            </c:spPr>
            <c:extLst>
              <c:ext xmlns:c16="http://schemas.microsoft.com/office/drawing/2014/chart" uri="{C3380CC4-5D6E-409C-BE32-E72D297353CC}">
                <c16:uniqueId val="{0000000B-CCDD-4FBC-84E5-4582357D889F}"/>
              </c:ext>
            </c:extLst>
          </c:dPt>
          <c:dLbls>
            <c:dLbl>
              <c:idx val="0"/>
              <c:layout>
                <c:manualLayout>
                  <c:x val="0.2099483204134367"/>
                  <c:y val="-9.7222222222222238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DD-4FBC-84E5-4582357D889F}"/>
                </c:ext>
              </c:extLst>
            </c:dLbl>
            <c:dLbl>
              <c:idx val="1"/>
              <c:layout>
                <c:manualLayout>
                  <c:x val="0.17309533256017418"/>
                  <c:y val="0.1620370370370370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DD-4FBC-84E5-4582357D889F}"/>
                </c:ext>
              </c:extLst>
            </c:dLbl>
            <c:dLbl>
              <c:idx val="2"/>
              <c:layout>
                <c:manualLayout>
                  <c:x val="0.1227390180878553"/>
                  <c:y val="0.1527777777777777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DD-4FBC-84E5-4582357D889F}"/>
                </c:ext>
              </c:extLst>
            </c:dLbl>
            <c:dLbl>
              <c:idx val="3"/>
              <c:layout>
                <c:manualLayout>
                  <c:x val="-0.23578811369509045"/>
                  <c:y val="0.2132400116652085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CDD-4FBC-84E5-4582357D889F}"/>
                </c:ext>
              </c:extLst>
            </c:dLbl>
            <c:dLbl>
              <c:idx val="4"/>
              <c:layout>
                <c:manualLayout>
                  <c:x val="-0.23255813953488372"/>
                  <c:y val="0.1481481481481481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CDD-4FBC-84E5-4582357D889F}"/>
                </c:ext>
              </c:extLst>
            </c:dLbl>
            <c:dLbl>
              <c:idx val="5"/>
              <c:layout>
                <c:manualLayout>
                  <c:x val="-0.18087855297157623"/>
                  <c:y val="-0.1296296296296296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CDD-4FBC-84E5-4582357D889F}"/>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TX</c:v>
                </c:pt>
                <c:pt idx="1">
                  <c:v>FL</c:v>
                </c:pt>
                <c:pt idx="2">
                  <c:v>GA</c:v>
                </c:pt>
                <c:pt idx="3">
                  <c:v>NJ</c:v>
                </c:pt>
                <c:pt idx="4">
                  <c:v>NC</c:v>
                </c:pt>
                <c:pt idx="5">
                  <c:v>Other States</c:v>
                </c:pt>
              </c:strCache>
            </c:strRef>
          </c:cat>
          <c:val>
            <c:numRef>
              <c:f>Sheet1!$B$2:$B$7</c:f>
              <c:numCache>
                <c:formatCode>"$"#,##0.0</c:formatCode>
                <c:ptCount val="6"/>
                <c:pt idx="0">
                  <c:v>390.05111235288899</c:v>
                </c:pt>
                <c:pt idx="1">
                  <c:v>210.06594114339069</c:v>
                </c:pt>
                <c:pt idx="2">
                  <c:v>140.49634021447127</c:v>
                </c:pt>
                <c:pt idx="3">
                  <c:v>96.492550645981524</c:v>
                </c:pt>
                <c:pt idx="4">
                  <c:v>59.234256591954875</c:v>
                </c:pt>
                <c:pt idx="5">
                  <c:v>389.13841669228032</c:v>
                </c:pt>
              </c:numCache>
            </c:numRef>
          </c:val>
          <c:extLst>
            <c:ext xmlns:c16="http://schemas.microsoft.com/office/drawing/2014/chart" uri="{C3380CC4-5D6E-409C-BE32-E72D297353CC}">
              <c16:uniqueId val="{0000000C-CCDD-4FBC-84E5-4582357D889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Property Type</c:v>
                </c:pt>
              </c:strCache>
            </c:strRef>
          </c:tx>
          <c:spPr>
            <a:solidFill>
              <a:schemeClr val="accent1"/>
            </a:solidFill>
            <a:ln w="19050">
              <a:solidFill>
                <a:schemeClr val="lt1"/>
              </a:solidFill>
            </a:ln>
            <a:effectLst/>
          </c:spPr>
          <c:dPt>
            <c:idx val="0"/>
            <c:bubble3D val="0"/>
            <c:spPr>
              <a:solidFill>
                <a:srgbClr val="162835"/>
              </a:solidFill>
              <a:ln w="19050">
                <a:solidFill>
                  <a:schemeClr val="lt1"/>
                </a:solidFill>
              </a:ln>
              <a:effectLst/>
            </c:spPr>
            <c:extLst>
              <c:ext xmlns:c16="http://schemas.microsoft.com/office/drawing/2014/chart" uri="{C3380CC4-5D6E-409C-BE32-E72D297353CC}">
                <c16:uniqueId val="{00000001-1384-4E6F-BD7B-3448A1B9DBC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384-4E6F-BD7B-3448A1B9DBC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384-4E6F-BD7B-3448A1B9DBCC}"/>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1384-4E6F-BD7B-3448A1B9DBCC}"/>
              </c:ext>
            </c:extLst>
          </c:dPt>
          <c:dLbls>
            <c:dLbl>
              <c:idx val="0"/>
              <c:layout>
                <c:manualLayout>
                  <c:x val="0.25522492827931392"/>
                  <c:y val="0.1620370370370370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84-4E6F-BD7B-3448A1B9DBCC}"/>
                </c:ext>
              </c:extLst>
            </c:dLbl>
            <c:dLbl>
              <c:idx val="1"/>
              <c:delete val="1"/>
              <c:extLst>
                <c:ext xmlns:c15="http://schemas.microsoft.com/office/drawing/2012/chart" uri="{CE6537A1-D6FC-4f65-9D91-7224C49458BB}"/>
                <c:ext xmlns:c16="http://schemas.microsoft.com/office/drawing/2014/chart" uri="{C3380CC4-5D6E-409C-BE32-E72D297353CC}">
                  <c16:uniqueId val="{00000003-1384-4E6F-BD7B-3448A1B9DBCC}"/>
                </c:ext>
              </c:extLst>
            </c:dLbl>
            <c:dLbl>
              <c:idx val="2"/>
              <c:layout>
                <c:manualLayout>
                  <c:x val="-0.29765966754155732"/>
                  <c:y val="-0.1574074074074074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84-4E6F-BD7B-3448A1B9DBCC}"/>
                </c:ext>
              </c:extLst>
            </c:dLbl>
            <c:dLbl>
              <c:idx val="3"/>
              <c:layout>
                <c:manualLayout>
                  <c:x val="0.15180878552971577"/>
                  <c:y val="-0.1574074074074074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84-4E6F-BD7B-3448A1B9DBCC}"/>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Multifamily</c:v>
                </c:pt>
                <c:pt idx="1">
                  <c:v>[Null]</c:v>
                </c:pt>
              </c:strCache>
            </c:strRef>
          </c:cat>
          <c:val>
            <c:numRef>
              <c:f>Sheet1!$B$2:$B$3</c:f>
              <c:numCache>
                <c:formatCode>"$"#,##0.0</c:formatCode>
                <c:ptCount val="2"/>
                <c:pt idx="0">
                  <c:v>97.4</c:v>
                </c:pt>
                <c:pt idx="1">
                  <c:v>0</c:v>
                </c:pt>
              </c:numCache>
            </c:numRef>
          </c:val>
          <c:extLst>
            <c:ext xmlns:c16="http://schemas.microsoft.com/office/drawing/2014/chart" uri="{C3380CC4-5D6E-409C-BE32-E72D297353CC}">
              <c16:uniqueId val="{00000008-1384-4E6F-BD7B-3448A1B9DBC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297157622739E-2"/>
          <c:y val="5.0925925925925923E-2"/>
          <c:w val="0.92894056847545214"/>
          <c:h val="0.78605643044619422"/>
        </c:manualLayout>
      </c:layout>
      <c:barChart>
        <c:barDir val="col"/>
        <c:grouping val="stacked"/>
        <c:varyColors val="0"/>
        <c:ser>
          <c:idx val="0"/>
          <c:order val="0"/>
          <c:tx>
            <c:strRef>
              <c:f>Sheet1!$B$1</c:f>
              <c:strCache>
                <c:ptCount val="1"/>
                <c:pt idx="0">
                  <c:v>Q4 2023 Portfolio</c:v>
                </c:pt>
              </c:strCache>
            </c:strRef>
          </c:tx>
          <c:spPr>
            <a:solidFill>
              <a:srgbClr val="E9EFF3"/>
            </a:solidFill>
            <a:ln>
              <a:solidFill>
                <a:schemeClr val="tx1"/>
              </a:solidFill>
            </a:ln>
            <a:effectLst/>
          </c:spPr>
          <c:invertIfNegative val="0"/>
          <c:dPt>
            <c:idx val="0"/>
            <c:invertIfNegative val="0"/>
            <c:bubble3D val="0"/>
            <c:spPr>
              <a:solidFill>
                <a:srgbClr val="162835"/>
              </a:solidFill>
              <a:ln>
                <a:solidFill>
                  <a:schemeClr val="tx1"/>
                </a:solidFill>
              </a:ln>
              <a:effectLst/>
            </c:spPr>
            <c:extLst>
              <c:ext xmlns:c16="http://schemas.microsoft.com/office/drawing/2014/chart" uri="{C3380CC4-5D6E-409C-BE32-E72D297353CC}">
                <c16:uniqueId val="{00000001-586F-4839-B4C7-0695984E14C0}"/>
              </c:ext>
            </c:extLst>
          </c:dPt>
          <c:dPt>
            <c:idx val="1"/>
            <c:invertIfNegative val="0"/>
            <c:bubble3D val="0"/>
            <c:spPr>
              <a:noFill/>
              <a:ln>
                <a:noFill/>
              </a:ln>
              <a:effectLst/>
            </c:spPr>
            <c:extLst>
              <c:ext xmlns:c16="http://schemas.microsoft.com/office/drawing/2014/chart" uri="{C3380CC4-5D6E-409C-BE32-E72D297353CC}">
                <c16:uniqueId val="{00000003-586F-4839-B4C7-0695984E14C0}"/>
              </c:ext>
            </c:extLst>
          </c:dPt>
          <c:dLbls>
            <c:dLbl>
              <c:idx val="0"/>
              <c:layout>
                <c:manualLayout>
                  <c:x val="0"/>
                  <c:y val="-0.377772309711286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6F-4839-B4C7-0695984E14C0}"/>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Q4 2023 Portfolio</c:v>
                </c:pt>
                <c:pt idx="1">
                  <c:v>Payoffs /
Sales</c:v>
                </c:pt>
                <c:pt idx="2">
                  <c:v>Provision for Loan Losses</c:v>
                </c:pt>
                <c:pt idx="3">
                  <c:v>Other Activity</c:v>
                </c:pt>
                <c:pt idx="4">
                  <c:v>Q1 2024 Portfolio</c:v>
                </c:pt>
              </c:strCache>
            </c:strRef>
          </c:cat>
          <c:val>
            <c:numRef>
              <c:f>Sheet1!$B$2:$B$6</c:f>
              <c:numCache>
                <c:formatCode>"$"#,##0.0_);\("$"#,##0.0\)</c:formatCode>
                <c:ptCount val="5"/>
                <c:pt idx="0">
                  <c:v>1383.8811982972852</c:v>
                </c:pt>
                <c:pt idx="1">
                  <c:v>1286.4678156772852</c:v>
                </c:pt>
              </c:numCache>
            </c:numRef>
          </c:val>
          <c:extLst>
            <c:ext xmlns:c16="http://schemas.microsoft.com/office/drawing/2014/chart" uri="{C3380CC4-5D6E-409C-BE32-E72D297353CC}">
              <c16:uniqueId val="{00000004-586F-4839-B4C7-0695984E14C0}"/>
            </c:ext>
          </c:extLst>
        </c:ser>
        <c:ser>
          <c:idx val="1"/>
          <c:order val="1"/>
          <c:tx>
            <c:strRef>
              <c:f>Sheet1!$C$1</c:f>
              <c:strCache>
                <c:ptCount val="1"/>
                <c:pt idx="0">
                  <c:v>Payoffs / Sales </c:v>
                </c:pt>
              </c:strCache>
            </c:strRef>
          </c:tx>
          <c:spPr>
            <a:solidFill>
              <a:srgbClr val="8E2326"/>
            </a:solidFill>
            <a:ln>
              <a:solidFill>
                <a:schemeClr val="tx1"/>
              </a:solidFill>
            </a:ln>
            <a:effectLst/>
          </c:spPr>
          <c:invertIfNegative val="0"/>
          <c:dPt>
            <c:idx val="2"/>
            <c:invertIfNegative val="0"/>
            <c:bubble3D val="0"/>
            <c:spPr>
              <a:noFill/>
              <a:ln>
                <a:noFill/>
              </a:ln>
              <a:effectLst/>
            </c:spPr>
            <c:extLst>
              <c:ext xmlns:c16="http://schemas.microsoft.com/office/drawing/2014/chart" uri="{C3380CC4-5D6E-409C-BE32-E72D297353CC}">
                <c16:uniqueId val="{00000008-586F-4839-B4C7-0695984E14C0}"/>
              </c:ext>
            </c:extLst>
          </c:dPt>
          <c:dLbls>
            <c:dLbl>
              <c:idx val="1"/>
              <c:layout>
                <c:manualLayout>
                  <c:x val="-3.2299741602067182E-3"/>
                  <c:y val="-6.0185185185185182E-2"/>
                </c:manualLayout>
              </c:layout>
              <c:tx>
                <c:rich>
                  <a:bodyPr/>
                  <a:lstStyle/>
                  <a:p>
                    <a:r>
                      <a:rPr lang="en-US" sz="800" dirty="0"/>
                      <a:t>$(97.4)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6F-4839-B4C7-0695984E14C0}"/>
                </c:ext>
              </c:extLst>
            </c:dLbl>
            <c:dLbl>
              <c:idx val="2"/>
              <c:layout>
                <c:manualLayout>
                  <c:x val="0"/>
                  <c:y val="-0.35648148148148157"/>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86F-4839-B4C7-0695984E14C0}"/>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Q4 2023 Portfolio</c:v>
                </c:pt>
                <c:pt idx="1">
                  <c:v>Payoffs /
Sales</c:v>
                </c:pt>
                <c:pt idx="2">
                  <c:v>Provision for Loan Losses</c:v>
                </c:pt>
                <c:pt idx="3">
                  <c:v>Other Activity</c:v>
                </c:pt>
                <c:pt idx="4">
                  <c:v>Q1 2024 Portfolio</c:v>
                </c:pt>
              </c:strCache>
            </c:strRef>
          </c:cat>
          <c:val>
            <c:numRef>
              <c:f>Sheet1!$C$2:$C$6</c:f>
              <c:numCache>
                <c:formatCode>"$"#,##0.0_);\("$"#,##0.0\)</c:formatCode>
                <c:ptCount val="5"/>
                <c:pt idx="1">
                  <c:v>97.413382619999993</c:v>
                </c:pt>
                <c:pt idx="2">
                  <c:v>1284.6906426772853</c:v>
                </c:pt>
              </c:numCache>
            </c:numRef>
          </c:val>
          <c:extLst>
            <c:ext xmlns:c16="http://schemas.microsoft.com/office/drawing/2014/chart" uri="{C3380CC4-5D6E-409C-BE32-E72D297353CC}">
              <c16:uniqueId val="{0000000B-586F-4839-B4C7-0695984E14C0}"/>
            </c:ext>
          </c:extLst>
        </c:ser>
        <c:ser>
          <c:idx val="2"/>
          <c:order val="2"/>
          <c:tx>
            <c:strRef>
              <c:f>Sheet1!$D$1</c:f>
              <c:strCache>
                <c:ptCount val="1"/>
                <c:pt idx="0">
                  <c:v>Provision for Loan Losses</c:v>
                </c:pt>
              </c:strCache>
            </c:strRef>
          </c:tx>
          <c:spPr>
            <a:solidFill>
              <a:schemeClr val="accent3"/>
            </a:solidFill>
            <a:ln>
              <a:solidFill>
                <a:schemeClr val="tx1"/>
              </a:solidFill>
            </a:ln>
            <a:effectLst/>
          </c:spPr>
          <c:invertIfNegative val="0"/>
          <c:dPt>
            <c:idx val="3"/>
            <c:invertIfNegative val="0"/>
            <c:bubble3D val="0"/>
            <c:spPr>
              <a:noFill/>
              <a:ln>
                <a:noFill/>
              </a:ln>
              <a:effectLst/>
            </c:spPr>
            <c:extLst>
              <c:ext xmlns:c16="http://schemas.microsoft.com/office/drawing/2014/chart" uri="{C3380CC4-5D6E-409C-BE32-E72D297353CC}">
                <c16:uniqueId val="{0000000D-586F-4839-B4C7-0695984E14C0}"/>
              </c:ext>
            </c:extLst>
          </c:dPt>
          <c:cat>
            <c:strRef>
              <c:f>Sheet1!$A$2:$A$6</c:f>
              <c:strCache>
                <c:ptCount val="5"/>
                <c:pt idx="0">
                  <c:v>Q4 2023 Portfolio</c:v>
                </c:pt>
                <c:pt idx="1">
                  <c:v>Payoffs /
Sales</c:v>
                </c:pt>
                <c:pt idx="2">
                  <c:v>Provision for Loan Losses</c:v>
                </c:pt>
                <c:pt idx="3">
                  <c:v>Other Activity</c:v>
                </c:pt>
                <c:pt idx="4">
                  <c:v>Q1 2024 Portfolio</c:v>
                </c:pt>
              </c:strCache>
            </c:strRef>
          </c:cat>
          <c:val>
            <c:numRef>
              <c:f>Sheet1!$D$2:$D$6</c:f>
              <c:numCache>
                <c:formatCode>General</c:formatCode>
                <c:ptCount val="5"/>
                <c:pt idx="2" formatCode="&quot;$&quot;#,##0.0_);\(&quot;$&quot;#,##0.0\)">
                  <c:v>1.7771729999999999</c:v>
                </c:pt>
                <c:pt idx="3" formatCode="&quot;$&quot;#,##0.0_);\(&quot;$&quot;#,##0.0\)">
                  <c:v>1285.4592011072605</c:v>
                </c:pt>
              </c:numCache>
            </c:numRef>
          </c:val>
          <c:extLst>
            <c:ext xmlns:c16="http://schemas.microsoft.com/office/drawing/2014/chart" uri="{C3380CC4-5D6E-409C-BE32-E72D297353CC}">
              <c16:uniqueId val="{0000000F-586F-4839-B4C7-0695984E14C0}"/>
            </c:ext>
          </c:extLst>
        </c:ser>
        <c:ser>
          <c:idx val="3"/>
          <c:order val="3"/>
          <c:tx>
            <c:strRef>
              <c:f>Sheet1!$E$1</c:f>
              <c:strCache>
                <c:ptCount val="1"/>
                <c:pt idx="0">
                  <c:v>Other Activity</c:v>
                </c:pt>
              </c:strCache>
            </c:strRef>
          </c:tx>
          <c:spPr>
            <a:solidFill>
              <a:schemeClr val="accent4"/>
            </a:solidFill>
            <a:ln>
              <a:solidFill>
                <a:schemeClr val="tx1"/>
              </a:solidFill>
            </a:ln>
            <a:effectLst/>
          </c:spPr>
          <c:invertIfNegative val="0"/>
          <c:dLbls>
            <c:dLbl>
              <c:idx val="3"/>
              <c:layout>
                <c:manualLayout>
                  <c:x val="0"/>
                  <c:y val="-4.6296296296296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9C-4A48-B271-57DACD694FD9}"/>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Q4 2023 Portfolio</c:v>
                </c:pt>
                <c:pt idx="1">
                  <c:v>Payoffs /
Sales</c:v>
                </c:pt>
                <c:pt idx="2">
                  <c:v>Provision for Loan Losses</c:v>
                </c:pt>
                <c:pt idx="3">
                  <c:v>Other Activity</c:v>
                </c:pt>
                <c:pt idx="4">
                  <c:v>Q1 2024 Portfolio</c:v>
                </c:pt>
              </c:strCache>
            </c:strRef>
          </c:cat>
          <c:val>
            <c:numRef>
              <c:f>Sheet1!$E$2:$E$6</c:f>
              <c:numCache>
                <c:formatCode>General</c:formatCode>
                <c:ptCount val="5"/>
                <c:pt idx="3" formatCode="&quot;$&quot;#,##0.0_);\(&quot;$&quot;#,##0.0\)">
                  <c:v>0.76855842997521484</c:v>
                </c:pt>
              </c:numCache>
            </c:numRef>
          </c:val>
          <c:extLst>
            <c:ext xmlns:c16="http://schemas.microsoft.com/office/drawing/2014/chart" uri="{C3380CC4-5D6E-409C-BE32-E72D297353CC}">
              <c16:uniqueId val="{00000010-586F-4839-B4C7-0695984E14C0}"/>
            </c:ext>
          </c:extLst>
        </c:ser>
        <c:ser>
          <c:idx val="4"/>
          <c:order val="4"/>
          <c:tx>
            <c:strRef>
              <c:f>Sheet1!$F$1</c:f>
              <c:strCache>
                <c:ptCount val="1"/>
                <c:pt idx="0">
                  <c:v>Q1 2024 Portfolio</c:v>
                </c:pt>
              </c:strCache>
            </c:strRef>
          </c:tx>
          <c:spPr>
            <a:solidFill>
              <a:srgbClr val="162835"/>
            </a:solidFill>
            <a:ln>
              <a:solidFill>
                <a:schemeClr val="tx1"/>
              </a:solidFill>
            </a:ln>
            <a:effectLst/>
          </c:spPr>
          <c:invertIfNegative val="0"/>
          <c:dLbls>
            <c:dLbl>
              <c:idx val="4"/>
              <c:layout>
                <c:manualLayout>
                  <c:x val="-3.229974160206837E-3"/>
                  <c:y val="-0.34259241032370952"/>
                </c:manualLayout>
              </c:layout>
              <c:tx>
                <c:rich>
                  <a:bodyPr/>
                  <a:lstStyle/>
                  <a:p>
                    <a:fld id="{69D96602-5F7F-4783-BFE6-E8CFC78C5C55}" type="VALUE">
                      <a:rPr lang="en-US" smtClean="0"/>
                      <a:pPr/>
                      <a:t>[VALUE]</a:t>
                    </a:fld>
                    <a:endParaRPr lang="en-US" dirty="0"/>
                  </a:p>
                  <a:p>
                    <a:endParaRPr lang="en-US"/>
                  </a:p>
                </c:rich>
              </c:tx>
              <c:showLegendKey val="0"/>
              <c:showVal val="1"/>
              <c:showCatName val="0"/>
              <c:showSerName val="0"/>
              <c:showPercent val="0"/>
              <c:showBubbleSize val="0"/>
              <c:extLst>
                <c:ext xmlns:c15="http://schemas.microsoft.com/office/drawing/2012/chart" uri="{CE6537A1-D6FC-4f65-9D91-7224C49458BB}">
                  <c15:layout>
                    <c:manualLayout>
                      <c:w val="0.15011317625994425"/>
                      <c:h val="5.2731481481481469E-2"/>
                    </c:manualLayout>
                  </c15:layout>
                  <c15:dlblFieldTable/>
                  <c15:showDataLabelsRange val="0"/>
                </c:ext>
                <c:ext xmlns:c16="http://schemas.microsoft.com/office/drawing/2014/chart" uri="{C3380CC4-5D6E-409C-BE32-E72D297353CC}">
                  <c16:uniqueId val="{00000008-8BA4-4178-B13A-54E51B5814C7}"/>
                </c:ext>
              </c:extLst>
            </c:dLbl>
            <c:spPr>
              <a:noFill/>
              <a:ln>
                <a:noFill/>
              </a:ln>
              <a:effectLst/>
            </c:spPr>
            <c:txPr>
              <a:bodyPr rot="0" spcFirstLastPara="1" vertOverflow="ellipsis" vert="horz" wrap="square" anchor="ctr" anchorCtr="1"/>
              <a:lstStyle/>
              <a:p>
                <a:pPr>
                  <a:defRPr sz="8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Q4 2023 Portfolio</c:v>
                </c:pt>
                <c:pt idx="1">
                  <c:v>Payoffs /
Sales</c:v>
                </c:pt>
                <c:pt idx="2">
                  <c:v>Provision for Loan Losses</c:v>
                </c:pt>
                <c:pt idx="3">
                  <c:v>Other Activity</c:v>
                </c:pt>
                <c:pt idx="4">
                  <c:v>Q1 2024 Portfolio</c:v>
                </c:pt>
              </c:strCache>
            </c:strRef>
          </c:cat>
          <c:val>
            <c:numRef>
              <c:f>Sheet1!$F$2:$F$6</c:f>
              <c:numCache>
                <c:formatCode>General</c:formatCode>
                <c:ptCount val="5"/>
                <c:pt idx="4" formatCode="&quot;$&quot;#,##0.0_);\(&quot;$&quot;#,##0.0\)">
                  <c:v>1285.4592011072605</c:v>
                </c:pt>
              </c:numCache>
            </c:numRef>
          </c:val>
          <c:extLst>
            <c:ext xmlns:c16="http://schemas.microsoft.com/office/drawing/2014/chart" uri="{C3380CC4-5D6E-409C-BE32-E72D297353CC}">
              <c16:uniqueId val="{0000000C-D39C-4A48-B271-57DACD694FD9}"/>
            </c:ext>
          </c:extLst>
        </c:ser>
        <c:dLbls>
          <c:showLegendKey val="0"/>
          <c:showVal val="0"/>
          <c:showCatName val="0"/>
          <c:showSerName val="0"/>
          <c:showPercent val="0"/>
          <c:showBubbleSize val="0"/>
        </c:dLbls>
        <c:gapWidth val="219"/>
        <c:overlap val="100"/>
        <c:axId val="810122632"/>
        <c:axId val="810117384"/>
      </c:barChart>
      <c:catAx>
        <c:axId val="810122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810117384"/>
        <c:crosses val="autoZero"/>
        <c:auto val="0"/>
        <c:lblAlgn val="ctr"/>
        <c:lblOffset val="100"/>
        <c:noMultiLvlLbl val="0"/>
      </c:catAx>
      <c:valAx>
        <c:axId val="810117384"/>
        <c:scaling>
          <c:orientation val="minMax"/>
        </c:scaling>
        <c:delete val="1"/>
        <c:axPos val="l"/>
        <c:numFmt formatCode="&quot;$&quot;#,##0.0_);\(&quot;$&quot;#,##0.0\)" sourceLinked="1"/>
        <c:majorTickMark val="none"/>
        <c:minorTickMark val="none"/>
        <c:tickLblPos val="nextTo"/>
        <c:crossAx val="810122632"/>
        <c:crosses val="autoZero"/>
        <c:crossBetween val="between"/>
      </c:valAx>
      <c:spPr>
        <a:noFill/>
        <a:ln>
          <a:noFill/>
        </a:ln>
        <a:effectLst/>
      </c:spPr>
    </c:plotArea>
    <c:plotVisOnly val="1"/>
    <c:dispBlanksAs val="gap"/>
    <c:showDLblsOverMax val="0"/>
  </c:chart>
  <c:spPr>
    <a:noFill/>
    <a:ln>
      <a:noFill/>
    </a:ln>
    <a:effectLst/>
  </c:spPr>
  <c:txPr>
    <a:bodyPr/>
    <a:lstStyle/>
    <a:p>
      <a:pPr>
        <a:defRPr sz="850">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Charts!$L$2</c:f>
              <c:strCache>
                <c:ptCount val="1"/>
                <c:pt idx="0">
                  <c:v>% Performing</c:v>
                </c:pt>
              </c:strCache>
            </c:strRef>
          </c:tx>
          <c:spPr>
            <a:solidFill>
              <a:srgbClr val="162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Charts!$M$1:$P$1</c:f>
              <c:numCache>
                <c:formatCode>m/d/yyyy</c:formatCode>
                <c:ptCount val="4"/>
                <c:pt idx="0">
                  <c:v>45107</c:v>
                </c:pt>
                <c:pt idx="1">
                  <c:v>45199</c:v>
                </c:pt>
                <c:pt idx="2">
                  <c:v>45291</c:v>
                </c:pt>
                <c:pt idx="3">
                  <c:v>45382</c:v>
                </c:pt>
              </c:numCache>
              <c:extLst/>
            </c:numRef>
          </c:cat>
          <c:val>
            <c:numRef>
              <c:f>Charts!$M$2:$P$2</c:f>
              <c:numCache>
                <c:formatCode>0%</c:formatCode>
                <c:ptCount val="4"/>
                <c:pt idx="0">
                  <c:v>0.98759804490565806</c:v>
                </c:pt>
                <c:pt idx="1">
                  <c:v>0.94967134361492</c:v>
                </c:pt>
                <c:pt idx="2">
                  <c:v>0.96731698201980232</c:v>
                </c:pt>
                <c:pt idx="3">
                  <c:v>0.97114293319777201</c:v>
                </c:pt>
              </c:numCache>
              <c:extLst/>
            </c:numRef>
          </c:val>
          <c:extLst>
            <c:ext xmlns:c16="http://schemas.microsoft.com/office/drawing/2014/chart" uri="{C3380CC4-5D6E-409C-BE32-E72D297353CC}">
              <c16:uniqueId val="{00000000-DB39-48AC-8442-62E5EC50B9E1}"/>
            </c:ext>
          </c:extLst>
        </c:ser>
        <c:dLbls>
          <c:showLegendKey val="0"/>
          <c:showVal val="0"/>
          <c:showCatName val="0"/>
          <c:showSerName val="0"/>
          <c:showPercent val="0"/>
          <c:showBubbleSize val="0"/>
        </c:dLbls>
        <c:gapWidth val="95"/>
        <c:overlap val="-27"/>
        <c:axId val="721864911"/>
        <c:axId val="721861167"/>
      </c:barChart>
      <c:lineChart>
        <c:grouping val="standard"/>
        <c:varyColors val="0"/>
        <c:ser>
          <c:idx val="1"/>
          <c:order val="1"/>
          <c:tx>
            <c:strRef>
              <c:f>Charts!$L$3</c:f>
              <c:strCache>
                <c:ptCount val="1"/>
                <c:pt idx="0">
                  <c:v>Average 1M SOFR</c:v>
                </c:pt>
              </c:strCache>
            </c:strRef>
          </c:tx>
          <c:spPr>
            <a:ln w="28575" cap="rnd">
              <a:solidFill>
                <a:srgbClr val="C08B22"/>
              </a:solidFill>
              <a:round/>
            </a:ln>
            <a:effectLst/>
          </c:spPr>
          <c:marker>
            <c:symbol val="diamond"/>
            <c:size val="10"/>
            <c:spPr>
              <a:solidFill>
                <a:srgbClr val="C08B22"/>
              </a:solidFill>
              <a:ln w="9525">
                <a:solidFill>
                  <a:srgbClr val="C08B22"/>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Charts!$M$1:$P$1</c:f>
              <c:numCache>
                <c:formatCode>m/d/yyyy</c:formatCode>
                <c:ptCount val="4"/>
                <c:pt idx="0">
                  <c:v>45107</c:v>
                </c:pt>
                <c:pt idx="1">
                  <c:v>45199</c:v>
                </c:pt>
                <c:pt idx="2">
                  <c:v>45291</c:v>
                </c:pt>
                <c:pt idx="3">
                  <c:v>45382</c:v>
                </c:pt>
              </c:numCache>
              <c:extLst/>
            </c:numRef>
          </c:cat>
          <c:val>
            <c:numRef>
              <c:f>Charts!$M$3:$P$3</c:f>
              <c:numCache>
                <c:formatCode>0.00%</c:formatCode>
                <c:ptCount val="4"/>
                <c:pt idx="0">
                  <c:v>5.0547000000000002E-2</c:v>
                </c:pt>
                <c:pt idx="1">
                  <c:v>5.3052000000000002E-2</c:v>
                </c:pt>
                <c:pt idx="2">
                  <c:v>5.33E-2</c:v>
                </c:pt>
                <c:pt idx="3">
                  <c:v>5.3114000000000001E-2</c:v>
                </c:pt>
              </c:numCache>
              <c:extLst/>
            </c:numRef>
          </c:val>
          <c:smooth val="1"/>
          <c:extLst>
            <c:ext xmlns:c16="http://schemas.microsoft.com/office/drawing/2014/chart" uri="{C3380CC4-5D6E-409C-BE32-E72D297353CC}">
              <c16:uniqueId val="{00000001-DB39-48AC-8442-62E5EC50B9E1}"/>
            </c:ext>
          </c:extLst>
        </c:ser>
        <c:dLbls>
          <c:showLegendKey val="0"/>
          <c:showVal val="0"/>
          <c:showCatName val="0"/>
          <c:showSerName val="0"/>
          <c:showPercent val="0"/>
          <c:showBubbleSize val="0"/>
        </c:dLbls>
        <c:marker val="1"/>
        <c:smooth val="0"/>
        <c:axId val="1979669791"/>
        <c:axId val="1979673119"/>
      </c:lineChart>
      <c:catAx>
        <c:axId val="721864911"/>
        <c:scaling>
          <c:orientation val="minMax"/>
        </c:scaling>
        <c:delete val="0"/>
        <c:axPos val="b"/>
        <c:numFmt formatCode="m/d/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21861167"/>
        <c:crosses val="autoZero"/>
        <c:auto val="0"/>
        <c:lblAlgn val="ctr"/>
        <c:lblOffset val="100"/>
        <c:noMultiLvlLbl val="0"/>
      </c:catAx>
      <c:valAx>
        <c:axId val="721861167"/>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1864911"/>
        <c:crosses val="autoZero"/>
        <c:crossBetween val="between"/>
      </c:valAx>
      <c:valAx>
        <c:axId val="1979673119"/>
        <c:scaling>
          <c:orientation val="minMax"/>
          <c:min val="-1.0000000000000002E-2"/>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79669791"/>
        <c:crosses val="max"/>
        <c:crossBetween val="between"/>
      </c:valAx>
      <c:dateAx>
        <c:axId val="1979669791"/>
        <c:scaling>
          <c:orientation val="minMax"/>
        </c:scaling>
        <c:delete val="1"/>
        <c:axPos val="b"/>
        <c:numFmt formatCode="m/d/yyyy" sourceLinked="1"/>
        <c:majorTickMark val="out"/>
        <c:minorTickMark val="none"/>
        <c:tickLblPos val="nextTo"/>
        <c:crossAx val="1979673119"/>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Charts!$B$2</c:f>
              <c:strCache>
                <c:ptCount val="1"/>
                <c:pt idx="0">
                  <c:v>1</c:v>
                </c:pt>
              </c:strCache>
            </c:strRef>
          </c:tx>
          <c:spPr>
            <a:solidFill>
              <a:schemeClr val="accent5"/>
            </a:solidFill>
            <a:ln>
              <a:noFill/>
            </a:ln>
            <a:effectLst/>
          </c:spPr>
          <c:invertIfNegative val="0"/>
          <c:cat>
            <c:numRef>
              <c:f>Charts!$G$1:$J$1</c:f>
              <c:numCache>
                <c:formatCode>m/d/yyyy</c:formatCode>
                <c:ptCount val="4"/>
                <c:pt idx="0">
                  <c:v>45107</c:v>
                </c:pt>
                <c:pt idx="1">
                  <c:v>45199</c:v>
                </c:pt>
                <c:pt idx="2">
                  <c:v>45291</c:v>
                </c:pt>
                <c:pt idx="3">
                  <c:v>45382</c:v>
                </c:pt>
              </c:numCache>
            </c:numRef>
          </c:cat>
          <c:val>
            <c:numRef>
              <c:f>Charts!$G$2:$J$2</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6E4F-43C2-A1F8-6A99ECA19426}"/>
            </c:ext>
          </c:extLst>
        </c:ser>
        <c:ser>
          <c:idx val="1"/>
          <c:order val="1"/>
          <c:tx>
            <c:strRef>
              <c:f>Charts!$B$3</c:f>
              <c:strCache>
                <c:ptCount val="1"/>
                <c:pt idx="0">
                  <c:v>2</c:v>
                </c:pt>
              </c:strCache>
            </c:strRef>
          </c:tx>
          <c:spPr>
            <a:solidFill>
              <a:schemeClr val="accent2"/>
            </a:solidFill>
            <a:ln>
              <a:noFill/>
            </a:ln>
            <a:effectLst/>
          </c:spPr>
          <c:invertIfNegative val="0"/>
          <c:cat>
            <c:numRef>
              <c:f>Charts!$G$1:$J$1</c:f>
              <c:numCache>
                <c:formatCode>m/d/yyyy</c:formatCode>
                <c:ptCount val="4"/>
                <c:pt idx="0">
                  <c:v>45107</c:v>
                </c:pt>
                <c:pt idx="1">
                  <c:v>45199</c:v>
                </c:pt>
                <c:pt idx="2">
                  <c:v>45291</c:v>
                </c:pt>
                <c:pt idx="3">
                  <c:v>45382</c:v>
                </c:pt>
              </c:numCache>
            </c:numRef>
          </c:cat>
          <c:val>
            <c:numRef>
              <c:f>Charts!$G$3:$J$3</c:f>
              <c:numCache>
                <c:formatCode>General</c:formatCode>
                <c:ptCount val="4"/>
                <c:pt idx="0">
                  <c:v>2</c:v>
                </c:pt>
                <c:pt idx="1">
                  <c:v>7</c:v>
                </c:pt>
                <c:pt idx="2">
                  <c:v>3</c:v>
                </c:pt>
                <c:pt idx="3">
                  <c:v>4</c:v>
                </c:pt>
              </c:numCache>
            </c:numRef>
          </c:val>
          <c:extLst>
            <c:ext xmlns:c16="http://schemas.microsoft.com/office/drawing/2014/chart" uri="{C3380CC4-5D6E-409C-BE32-E72D297353CC}">
              <c16:uniqueId val="{00000001-6E4F-43C2-A1F8-6A99ECA19426}"/>
            </c:ext>
          </c:extLst>
        </c:ser>
        <c:ser>
          <c:idx val="2"/>
          <c:order val="2"/>
          <c:tx>
            <c:strRef>
              <c:f>Charts!$B$4</c:f>
              <c:strCache>
                <c:ptCount val="1"/>
                <c:pt idx="0">
                  <c:v>3</c:v>
                </c:pt>
              </c:strCache>
            </c:strRef>
          </c:tx>
          <c:spPr>
            <a:solidFill>
              <a:schemeClr val="tx2"/>
            </a:solidFill>
            <a:ln>
              <a:noFill/>
            </a:ln>
            <a:effectLst/>
          </c:spPr>
          <c:invertIfNegative val="0"/>
          <c:cat>
            <c:numRef>
              <c:f>Charts!$G$1:$J$1</c:f>
              <c:numCache>
                <c:formatCode>m/d/yyyy</c:formatCode>
                <c:ptCount val="4"/>
                <c:pt idx="0">
                  <c:v>45107</c:v>
                </c:pt>
                <c:pt idx="1">
                  <c:v>45199</c:v>
                </c:pt>
                <c:pt idx="2">
                  <c:v>45291</c:v>
                </c:pt>
                <c:pt idx="3">
                  <c:v>45382</c:v>
                </c:pt>
              </c:numCache>
            </c:numRef>
          </c:cat>
          <c:val>
            <c:numRef>
              <c:f>Charts!$G$4:$J$4</c:f>
              <c:numCache>
                <c:formatCode>General</c:formatCode>
                <c:ptCount val="4"/>
                <c:pt idx="0">
                  <c:v>53</c:v>
                </c:pt>
                <c:pt idx="1">
                  <c:v>59</c:v>
                </c:pt>
                <c:pt idx="2">
                  <c:v>67</c:v>
                </c:pt>
                <c:pt idx="3">
                  <c:v>60</c:v>
                </c:pt>
              </c:numCache>
            </c:numRef>
          </c:val>
          <c:extLst>
            <c:ext xmlns:c16="http://schemas.microsoft.com/office/drawing/2014/chart" uri="{C3380CC4-5D6E-409C-BE32-E72D297353CC}">
              <c16:uniqueId val="{00000002-6E4F-43C2-A1F8-6A99ECA19426}"/>
            </c:ext>
          </c:extLst>
        </c:ser>
        <c:ser>
          <c:idx val="3"/>
          <c:order val="3"/>
          <c:tx>
            <c:strRef>
              <c:f>Charts!$B$5</c:f>
              <c:strCache>
                <c:ptCount val="1"/>
                <c:pt idx="0">
                  <c:v>4</c:v>
                </c:pt>
              </c:strCache>
            </c:strRef>
          </c:tx>
          <c:spPr>
            <a:solidFill>
              <a:schemeClr val="accent3"/>
            </a:solidFill>
            <a:ln>
              <a:noFill/>
            </a:ln>
            <a:effectLst/>
          </c:spPr>
          <c:invertIfNegative val="0"/>
          <c:cat>
            <c:numRef>
              <c:f>Charts!$G$1:$J$1</c:f>
              <c:numCache>
                <c:formatCode>m/d/yyyy</c:formatCode>
                <c:ptCount val="4"/>
                <c:pt idx="0">
                  <c:v>45107</c:v>
                </c:pt>
                <c:pt idx="1">
                  <c:v>45199</c:v>
                </c:pt>
                <c:pt idx="2">
                  <c:v>45291</c:v>
                </c:pt>
                <c:pt idx="3">
                  <c:v>45382</c:v>
                </c:pt>
              </c:numCache>
            </c:numRef>
          </c:cat>
          <c:val>
            <c:numRef>
              <c:f>Charts!$G$5:$J$5</c:f>
              <c:numCache>
                <c:formatCode>General</c:formatCode>
                <c:ptCount val="4"/>
                <c:pt idx="0">
                  <c:v>10</c:v>
                </c:pt>
                <c:pt idx="1">
                  <c:v>18</c:v>
                </c:pt>
                <c:pt idx="2">
                  <c:v>16</c:v>
                </c:pt>
                <c:pt idx="3">
                  <c:v>15</c:v>
                </c:pt>
              </c:numCache>
            </c:numRef>
          </c:val>
          <c:extLst>
            <c:ext xmlns:c16="http://schemas.microsoft.com/office/drawing/2014/chart" uri="{C3380CC4-5D6E-409C-BE32-E72D297353CC}">
              <c16:uniqueId val="{00000003-6E4F-43C2-A1F8-6A99ECA19426}"/>
            </c:ext>
          </c:extLst>
        </c:ser>
        <c:ser>
          <c:idx val="4"/>
          <c:order val="4"/>
          <c:tx>
            <c:strRef>
              <c:f>Charts!$B$6</c:f>
              <c:strCache>
                <c:ptCount val="1"/>
                <c:pt idx="0">
                  <c:v>5</c:v>
                </c:pt>
              </c:strCache>
            </c:strRef>
          </c:tx>
          <c:spPr>
            <a:solidFill>
              <a:schemeClr val="accent4"/>
            </a:solidFill>
            <a:ln>
              <a:noFill/>
            </a:ln>
            <a:effectLst/>
          </c:spPr>
          <c:invertIfNegative val="0"/>
          <c:cat>
            <c:numRef>
              <c:f>Charts!$G$1:$J$1</c:f>
              <c:numCache>
                <c:formatCode>m/d/yyyy</c:formatCode>
                <c:ptCount val="4"/>
                <c:pt idx="0">
                  <c:v>45107</c:v>
                </c:pt>
                <c:pt idx="1">
                  <c:v>45199</c:v>
                </c:pt>
                <c:pt idx="2">
                  <c:v>45291</c:v>
                </c:pt>
                <c:pt idx="3">
                  <c:v>45382</c:v>
                </c:pt>
              </c:numCache>
            </c:numRef>
          </c:cat>
          <c:val>
            <c:numRef>
              <c:f>Charts!$G$6:$J$6</c:f>
              <c:numCache>
                <c:formatCode>General</c:formatCode>
                <c:ptCount val="4"/>
                <c:pt idx="0">
                  <c:v>1</c:v>
                </c:pt>
                <c:pt idx="1">
                  <c:v>3</c:v>
                </c:pt>
                <c:pt idx="2">
                  <c:v>2</c:v>
                </c:pt>
                <c:pt idx="3">
                  <c:v>2</c:v>
                </c:pt>
              </c:numCache>
            </c:numRef>
          </c:val>
          <c:extLst>
            <c:ext xmlns:c16="http://schemas.microsoft.com/office/drawing/2014/chart" uri="{C3380CC4-5D6E-409C-BE32-E72D297353CC}">
              <c16:uniqueId val="{00000004-6E4F-43C2-A1F8-6A99ECA19426}"/>
            </c:ext>
          </c:extLst>
        </c:ser>
        <c:dLbls>
          <c:showLegendKey val="0"/>
          <c:showVal val="0"/>
          <c:showCatName val="0"/>
          <c:showSerName val="0"/>
          <c:showPercent val="0"/>
          <c:showBubbleSize val="0"/>
        </c:dLbls>
        <c:gapWidth val="95"/>
        <c:overlap val="100"/>
        <c:axId val="1942879599"/>
        <c:axId val="1942877519"/>
      </c:barChart>
      <c:lineChart>
        <c:grouping val="standard"/>
        <c:varyColors val="0"/>
        <c:ser>
          <c:idx val="5"/>
          <c:order val="5"/>
          <c:tx>
            <c:strRef>
              <c:f>Charts!$B$7</c:f>
              <c:strCache>
                <c:ptCount val="1"/>
                <c:pt idx="0">
                  <c:v>Weighted Avg Risk Rating</c:v>
                </c:pt>
              </c:strCache>
            </c:strRef>
          </c:tx>
          <c:spPr>
            <a:ln w="28575" cap="rnd">
              <a:solidFill>
                <a:schemeClr val="accent1"/>
              </a:solidFill>
              <a:round/>
            </a:ln>
            <a:effectLst/>
          </c:spPr>
          <c:marker>
            <c:symbol val="diamond"/>
            <c:size val="10"/>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Charts!$G$1:$J$1</c:f>
              <c:numCache>
                <c:formatCode>m/d/yyyy</c:formatCode>
                <c:ptCount val="4"/>
                <c:pt idx="0">
                  <c:v>45107</c:v>
                </c:pt>
                <c:pt idx="1">
                  <c:v>45199</c:v>
                </c:pt>
                <c:pt idx="2">
                  <c:v>45291</c:v>
                </c:pt>
                <c:pt idx="3">
                  <c:v>45382</c:v>
                </c:pt>
              </c:numCache>
            </c:numRef>
          </c:cat>
          <c:val>
            <c:numRef>
              <c:f>Charts!$G$7:$J$7</c:f>
              <c:numCache>
                <c:formatCode>0.00</c:formatCode>
                <c:ptCount val="4"/>
                <c:pt idx="0">
                  <c:v>3.4</c:v>
                </c:pt>
                <c:pt idx="1">
                  <c:v>3.4</c:v>
                </c:pt>
                <c:pt idx="2">
                  <c:v>3.5</c:v>
                </c:pt>
                <c:pt idx="3">
                  <c:v>3.5</c:v>
                </c:pt>
              </c:numCache>
            </c:numRef>
          </c:val>
          <c:smooth val="0"/>
          <c:extLst>
            <c:ext xmlns:c16="http://schemas.microsoft.com/office/drawing/2014/chart" uri="{C3380CC4-5D6E-409C-BE32-E72D297353CC}">
              <c16:uniqueId val="{00000005-6E4F-43C2-A1F8-6A99ECA19426}"/>
            </c:ext>
          </c:extLst>
        </c:ser>
        <c:dLbls>
          <c:showLegendKey val="0"/>
          <c:showVal val="0"/>
          <c:showCatName val="0"/>
          <c:showSerName val="0"/>
          <c:showPercent val="0"/>
          <c:showBubbleSize val="0"/>
        </c:dLbls>
        <c:marker val="1"/>
        <c:smooth val="0"/>
        <c:axId val="1979634847"/>
        <c:axId val="1979634431"/>
      </c:lineChart>
      <c:catAx>
        <c:axId val="1942879599"/>
        <c:scaling>
          <c:orientation val="minMax"/>
        </c:scaling>
        <c:delete val="0"/>
        <c:axPos val="b"/>
        <c:numFmt formatCode="m/d/yy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942877519"/>
        <c:crosses val="autoZero"/>
        <c:auto val="0"/>
        <c:lblAlgn val="ctr"/>
        <c:lblOffset val="100"/>
        <c:noMultiLvlLbl val="0"/>
      </c:catAx>
      <c:valAx>
        <c:axId val="194287751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42879599"/>
        <c:crosses val="autoZero"/>
        <c:crossBetween val="between"/>
      </c:valAx>
      <c:valAx>
        <c:axId val="1979634431"/>
        <c:scaling>
          <c:orientation val="minMax"/>
          <c:min val="2.900000000000010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79634847"/>
        <c:crosses val="max"/>
        <c:crossBetween val="between"/>
      </c:valAx>
      <c:dateAx>
        <c:axId val="1979634847"/>
        <c:scaling>
          <c:orientation val="minMax"/>
        </c:scaling>
        <c:delete val="1"/>
        <c:axPos val="b"/>
        <c:numFmt formatCode="m/d/yyyy" sourceLinked="1"/>
        <c:majorTickMark val="out"/>
        <c:minorTickMark val="none"/>
        <c:tickLblPos val="nextTo"/>
        <c:crossAx val="1979634431"/>
        <c:crosses val="autoZero"/>
        <c:auto val="1"/>
        <c:lblOffset val="100"/>
        <c:baseTimeUnit val="months"/>
      </c:date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Capital Structure</c:v>
                </c:pt>
              </c:strCache>
            </c:strRef>
          </c:tx>
          <c:spPr>
            <a:solidFill>
              <a:srgbClr val="162835"/>
            </a:solidFill>
            <a:effectLst/>
          </c:spPr>
          <c:dPt>
            <c:idx val="0"/>
            <c:bubble3D val="0"/>
            <c:spPr>
              <a:solidFill>
                <a:srgbClr val="162835"/>
              </a:solidFill>
              <a:ln w="19050">
                <a:solidFill>
                  <a:schemeClr val="lt1"/>
                </a:solidFill>
              </a:ln>
              <a:effectLst/>
            </c:spPr>
            <c:extLst>
              <c:ext xmlns:c16="http://schemas.microsoft.com/office/drawing/2014/chart" uri="{C3380CC4-5D6E-409C-BE32-E72D297353CC}">
                <c16:uniqueId val="{00000001-E4D6-4752-AAA1-946F9B09CC4A}"/>
              </c:ext>
            </c:extLst>
          </c:dPt>
          <c:dPt>
            <c:idx val="1"/>
            <c:bubble3D val="0"/>
            <c:spPr>
              <a:solidFill>
                <a:srgbClr val="A11F35"/>
              </a:solidFill>
              <a:ln w="19050">
                <a:solidFill>
                  <a:schemeClr val="lt1"/>
                </a:solidFill>
              </a:ln>
              <a:effectLst/>
            </c:spPr>
            <c:extLst>
              <c:ext xmlns:c16="http://schemas.microsoft.com/office/drawing/2014/chart" uri="{C3380CC4-5D6E-409C-BE32-E72D297353CC}">
                <c16:uniqueId val="{00000003-E4D6-4752-AAA1-946F9B09CC4A}"/>
              </c:ext>
            </c:extLst>
          </c:dPt>
          <c:dPt>
            <c:idx val="2"/>
            <c:bubble3D val="0"/>
            <c:spPr>
              <a:solidFill>
                <a:srgbClr val="070504"/>
              </a:solidFill>
              <a:ln w="19050">
                <a:solidFill>
                  <a:schemeClr val="lt1"/>
                </a:solidFill>
              </a:ln>
              <a:effectLst/>
            </c:spPr>
            <c:extLst>
              <c:ext xmlns:c16="http://schemas.microsoft.com/office/drawing/2014/chart" uri="{C3380CC4-5D6E-409C-BE32-E72D297353CC}">
                <c16:uniqueId val="{00000005-E4D6-4752-AAA1-946F9B09CC4A}"/>
              </c:ext>
            </c:extLst>
          </c:dPt>
          <c:dPt>
            <c:idx val="3"/>
            <c:bubble3D val="0"/>
            <c:spPr>
              <a:solidFill>
                <a:srgbClr val="C08B22"/>
              </a:solidFill>
              <a:ln w="19050">
                <a:solidFill>
                  <a:schemeClr val="lt1"/>
                </a:solidFill>
              </a:ln>
              <a:effectLst/>
            </c:spPr>
            <c:extLst>
              <c:ext xmlns:c16="http://schemas.microsoft.com/office/drawing/2014/chart" uri="{C3380CC4-5D6E-409C-BE32-E72D297353CC}">
                <c16:uniqueId val="{00000007-6594-4087-B2A0-7C0ADDCEABF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Secured Financing</c:v>
                </c:pt>
                <c:pt idx="1">
                  <c:v>Common Equity</c:v>
                </c:pt>
                <c:pt idx="2">
                  <c:v>Preferred Equity</c:v>
                </c:pt>
                <c:pt idx="3">
                  <c:v>Term Loan</c:v>
                </c:pt>
              </c:strCache>
            </c:strRef>
          </c:cat>
          <c:val>
            <c:numRef>
              <c:f>Sheet1!$B$2:$B$5</c:f>
              <c:numCache>
                <c:formatCode>0.0%</c:formatCode>
                <c:ptCount val="4"/>
                <c:pt idx="0">
                  <c:v>0.78802224660716091</c:v>
                </c:pt>
                <c:pt idx="1">
                  <c:v>0.13337583006804288</c:v>
                </c:pt>
                <c:pt idx="2">
                  <c:v>4.3769052431441038E-2</c:v>
                </c:pt>
                <c:pt idx="3">
                  <c:v>3.4832870893355163E-2</c:v>
                </c:pt>
              </c:numCache>
            </c:numRef>
          </c:val>
          <c:extLst>
            <c:ext xmlns:c16="http://schemas.microsoft.com/office/drawing/2014/chart" uri="{C3380CC4-5D6E-409C-BE32-E72D297353CC}">
              <c16:uniqueId val="{00000006-E4D6-4752-AAA1-946F9B09CC4A}"/>
            </c:ext>
          </c:extLst>
        </c:ser>
        <c:dLbls>
          <c:showLegendKey val="0"/>
          <c:showVal val="1"/>
          <c:showCatName val="0"/>
          <c:showSerName val="0"/>
          <c:showPercent val="0"/>
          <c:showBubbleSize val="0"/>
          <c:showLeaderLines val="1"/>
        </c:dLbls>
        <c:firstSliceAng val="309"/>
        <c:holeSize val="51"/>
      </c:doughnutChart>
      <c:spPr>
        <a:noFill/>
        <a:ln>
          <a:noFill/>
        </a:ln>
        <a:effectLst/>
      </c:spPr>
    </c:plotArea>
    <c:legend>
      <c:legendPos val="b"/>
      <c:layout>
        <c:manualLayout>
          <c:xMode val="edge"/>
          <c:yMode val="edge"/>
          <c:x val="3.9541496266455076E-2"/>
          <c:y val="0.80964320866141737"/>
          <c:w val="0.92815869660248262"/>
          <c:h val="0.103179907723856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0.38559</cdr:x>
      <cdr:y>0.40219</cdr:y>
    </cdr:from>
    <cdr:to>
      <cdr:x>0.61441</cdr:x>
      <cdr:y>0.47977</cdr:y>
    </cdr:to>
    <cdr:sp macro="" textlink="">
      <cdr:nvSpPr>
        <cdr:cNvPr id="2" name="TextBox 1"/>
        <cdr:cNvSpPr txBox="1"/>
      </cdr:nvSpPr>
      <cdr:spPr>
        <a:xfrm xmlns:a="http://schemas.openxmlformats.org/drawingml/2006/main">
          <a:off x="1516127" y="1471037"/>
          <a:ext cx="899666" cy="283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0" dirty="0">
              <a:solidFill>
                <a:schemeClr val="tx1"/>
              </a:solidFill>
            </a:rPr>
            <a:t>$1,370.8</a:t>
          </a:r>
          <a:endParaRPr lang="en-US" sz="1000" b="0" baseline="30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42400-830F-4686-94F7-1FE7EA29027A}" type="datetimeFigureOut">
              <a:rPr lang="en-ZA" smtClean="0"/>
              <a:t>2024/05/07</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B89A7-97F7-42AB-88BD-0443CF86CC5F}" type="slidenum">
              <a:rPr lang="en-ZA" smtClean="0"/>
              <a:t>‹#›</a:t>
            </a:fld>
            <a:endParaRPr lang="en-ZA" dirty="0"/>
          </a:p>
        </p:txBody>
      </p:sp>
    </p:spTree>
    <p:extLst>
      <p:ext uri="{BB962C8B-B14F-4D97-AF65-F5344CB8AC3E}">
        <p14:creationId xmlns:p14="http://schemas.microsoft.com/office/powerpoint/2010/main" val="151675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3</a:t>
            </a:fld>
            <a:endParaRPr lang="en-ZA" dirty="0"/>
          </a:p>
        </p:txBody>
      </p:sp>
    </p:spTree>
    <p:extLst>
      <p:ext uri="{BB962C8B-B14F-4D97-AF65-F5344CB8AC3E}">
        <p14:creationId xmlns:p14="http://schemas.microsoft.com/office/powerpoint/2010/main" val="102357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4</a:t>
            </a:fld>
            <a:endParaRPr lang="en-ZA" dirty="0"/>
          </a:p>
        </p:txBody>
      </p:sp>
    </p:spTree>
    <p:extLst>
      <p:ext uri="{BB962C8B-B14F-4D97-AF65-F5344CB8AC3E}">
        <p14:creationId xmlns:p14="http://schemas.microsoft.com/office/powerpoint/2010/main" val="146093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B89A7-97F7-42AB-88BD-0443CF86CC5F}" type="slidenum">
              <a:rPr lang="en-ZA" smtClean="0"/>
              <a:t>5</a:t>
            </a:fld>
            <a:endParaRPr lang="en-ZA" dirty="0"/>
          </a:p>
        </p:txBody>
      </p:sp>
    </p:spTree>
    <p:extLst>
      <p:ext uri="{BB962C8B-B14F-4D97-AF65-F5344CB8AC3E}">
        <p14:creationId xmlns:p14="http://schemas.microsoft.com/office/powerpoint/2010/main" val="111864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6</a:t>
            </a:fld>
            <a:endParaRPr lang="en-ZA" dirty="0"/>
          </a:p>
        </p:txBody>
      </p:sp>
    </p:spTree>
    <p:extLst>
      <p:ext uri="{BB962C8B-B14F-4D97-AF65-F5344CB8AC3E}">
        <p14:creationId xmlns:p14="http://schemas.microsoft.com/office/powerpoint/2010/main" val="178463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7</a:t>
            </a:fld>
            <a:endParaRPr lang="en-ZA" dirty="0"/>
          </a:p>
        </p:txBody>
      </p:sp>
    </p:spTree>
    <p:extLst>
      <p:ext uri="{BB962C8B-B14F-4D97-AF65-F5344CB8AC3E}">
        <p14:creationId xmlns:p14="http://schemas.microsoft.com/office/powerpoint/2010/main" val="70906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B89A7-97F7-42AB-88BD-0443CF86CC5F}" type="slidenum">
              <a:rPr lang="en-ZA" smtClean="0"/>
              <a:t>8</a:t>
            </a:fld>
            <a:endParaRPr lang="en-ZA" dirty="0"/>
          </a:p>
        </p:txBody>
      </p:sp>
    </p:spTree>
    <p:extLst>
      <p:ext uri="{BB962C8B-B14F-4D97-AF65-F5344CB8AC3E}">
        <p14:creationId xmlns:p14="http://schemas.microsoft.com/office/powerpoint/2010/main" val="148005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0B89A7-97F7-42AB-88BD-0443CF86CC5F}" type="slidenum">
              <a:rPr lang="en-ZA" smtClean="0"/>
              <a:t>9</a:t>
            </a:fld>
            <a:endParaRPr lang="en-ZA" dirty="0"/>
          </a:p>
        </p:txBody>
      </p:sp>
    </p:spTree>
    <p:extLst>
      <p:ext uri="{BB962C8B-B14F-4D97-AF65-F5344CB8AC3E}">
        <p14:creationId xmlns:p14="http://schemas.microsoft.com/office/powerpoint/2010/main" val="86233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B9E24E-7571-4B03-A9B9-E41CB197FA80}"/>
              </a:ext>
            </a:extLst>
          </p:cNvPr>
          <p:cNvSpPr>
            <a:spLocks noGrp="1"/>
          </p:cNvSpPr>
          <p:nvPr>
            <p:ph type="pic" sz="quarter" idx="13" hasCustomPrompt="1"/>
          </p:nvPr>
        </p:nvSpPr>
        <p:spPr>
          <a:xfrm>
            <a:off x="0" y="0"/>
            <a:ext cx="9144000" cy="6858000"/>
          </a:xfrm>
          <a:solidFill>
            <a:schemeClr val="bg2"/>
          </a:solidFill>
        </p:spPr>
        <p:txBody>
          <a:bodyPr rIns="504000" anchor="ctr"/>
          <a:lstStyle>
            <a:lvl1pPr marL="0" indent="0" algn="r">
              <a:buNone/>
              <a:defRPr sz="1200" i="1">
                <a:solidFill>
                  <a:schemeClr val="bg1"/>
                </a:solidFill>
              </a:defRPr>
            </a:lvl1pPr>
          </a:lstStyle>
          <a:p>
            <a:r>
              <a:rPr lang="en-US" dirty="0"/>
              <a:t>Insert or Drag &amp; </a:t>
            </a:r>
          </a:p>
          <a:p>
            <a:r>
              <a:rPr lang="en-US" dirty="0"/>
              <a:t>Drop Picture Here</a:t>
            </a:r>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sp>
        <p:nvSpPr>
          <p:cNvPr id="13" name="Title 1">
            <a:extLst>
              <a:ext uri="{FF2B5EF4-FFF2-40B4-BE49-F238E27FC236}">
                <a16:creationId xmlns:a16="http://schemas.microsoft.com/office/drawing/2014/main" id="{FDD5BB01-E1A5-4025-942D-E60318177EBA}"/>
              </a:ext>
            </a:extLst>
          </p:cNvPr>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15" name="Text Placeholder 5">
            <a:extLst>
              <a:ext uri="{FF2B5EF4-FFF2-40B4-BE49-F238E27FC236}">
                <a16:creationId xmlns:a16="http://schemas.microsoft.com/office/drawing/2014/main" id="{FAE35FBD-44A5-4C6F-B56D-F5B7BB916A88}"/>
              </a:ext>
            </a:extLst>
          </p:cNvPr>
          <p:cNvSpPr>
            <a:spLocks noGrp="1"/>
          </p:cNvSpPr>
          <p:nvPr>
            <p:ph type="body" sz="quarter" idx="10" hasCustomPrompt="1"/>
          </p:nvPr>
        </p:nvSpPr>
        <p:spPr>
          <a:xfrm>
            <a:off x="666750" y="5791201"/>
            <a:ext cx="7810500" cy="266699"/>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spTree>
    <p:extLst>
      <p:ext uri="{BB962C8B-B14F-4D97-AF65-F5344CB8AC3E}">
        <p14:creationId xmlns:p14="http://schemas.microsoft.com/office/powerpoint/2010/main" val="271231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FullLight">
    <p:bg>
      <p:bgPr>
        <a:solidFill>
          <a:schemeClr val="accent5"/>
        </a:solidFill>
        <a:effectLst/>
      </p:bgPr>
    </p:bg>
    <p:spTree>
      <p:nvGrpSpPr>
        <p:cNvPr id="1" name=""/>
        <p:cNvGrpSpPr/>
        <p:nvPr/>
      </p:nvGrpSpPr>
      <p:grpSpPr>
        <a:xfrm>
          <a:off x="0" y="0"/>
          <a:ext cx="0" cy="0"/>
          <a:chOff x="0" y="0"/>
          <a:chExt cx="0" cy="0"/>
        </a:xfrm>
      </p:grpSpPr>
      <p:pic>
        <p:nvPicPr>
          <p:cNvPr id="3" name="Picture 2" descr="A picture containing sitting, dark, computer, computer&#10;&#10;Description automatically generated">
            <a:extLst>
              <a:ext uri="{FF2B5EF4-FFF2-40B4-BE49-F238E27FC236}">
                <a16:creationId xmlns:a16="http://schemas.microsoft.com/office/drawing/2014/main" id="{157637B3-0863-4E95-ADE8-A8267172FE4A}"/>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accent5">
                  <a:alpha val="2600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00CBE6CF-CD94-450D-B274-A240F89927D4}"/>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2" name="Straight Connector 31">
            <a:extLst>
              <a:ext uri="{FF2B5EF4-FFF2-40B4-BE49-F238E27FC236}">
                <a16:creationId xmlns:a16="http://schemas.microsoft.com/office/drawing/2014/main" id="{5E80A372-EA3B-4A37-BAC9-A9FF1A18BB44}"/>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BFBC11-C7EB-43A9-8744-1FAD2FEEC2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92926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1122363"/>
            <a:ext cx="6959600" cy="2387600"/>
          </a:xfrm>
        </p:spPr>
        <p:txBody>
          <a:bodyPr anchor="b">
            <a:noAutofit/>
          </a:bodyPr>
          <a:lstStyle>
            <a:lvl1pPr algn="ctr">
              <a:lnSpc>
                <a:spcPct val="85000"/>
              </a:lnSpc>
              <a:defRPr sz="4800" spc="30" baseline="0">
                <a:solidFill>
                  <a:schemeClr val="bg1">
                    <a:lumMod val="95000"/>
                  </a:schemeClr>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1092200" y="3602038"/>
            <a:ext cx="6959600" cy="1655762"/>
          </a:xfrm>
        </p:spPr>
        <p:txBody>
          <a:bodyPr/>
          <a:lstStyle>
            <a:lvl1pPr marL="0" indent="0" algn="ctr">
              <a:buNone/>
              <a:defRPr sz="2400" spc="2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31" name="Slide Number Placeholder 5">
            <a:extLst>
              <a:ext uri="{FF2B5EF4-FFF2-40B4-BE49-F238E27FC236}">
                <a16:creationId xmlns:a16="http://schemas.microsoft.com/office/drawing/2014/main" id="{09D9DD85-C01C-44C2-BBEB-95F495019472}"/>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77148E1A-BF2F-4FEC-A66B-E4F4A440D02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DA1D31-DDC9-4717-9010-2E1629E947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18067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7308F-2D08-4385-B671-C140FF0181BB}"/>
              </a:ext>
            </a:extLst>
          </p:cNvPr>
          <p:cNvSpPr>
            <a:spLocks noGrp="1"/>
          </p:cNvSpPr>
          <p:nvPr>
            <p:ph type="sldNum" sz="quarter" idx="11"/>
          </p:nvPr>
        </p:nvSpPr>
        <p:spPr/>
        <p:txBody>
          <a:bodyPr/>
          <a:lstStyle/>
          <a:p>
            <a:fld id="{14576948-C41D-4D13-A022-9862AE4726E9}" type="slidenum">
              <a:rPr lang="en-ZA" smtClean="0"/>
              <a:pPr/>
              <a:t>‹#›</a:t>
            </a:fld>
            <a:endParaRPr lang="en-ZA" dirty="0"/>
          </a:p>
        </p:txBody>
      </p:sp>
      <p:sp>
        <p:nvSpPr>
          <p:cNvPr id="5" name="Title Placeholder 1">
            <a:extLst>
              <a:ext uri="{FF2B5EF4-FFF2-40B4-BE49-F238E27FC236}">
                <a16:creationId xmlns:a16="http://schemas.microsoft.com/office/drawing/2014/main" id="{DA965982-8B89-4F42-AB24-C79EB590CAB1}"/>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424258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84824"/>
            <a:ext cx="7543800" cy="4351338"/>
          </a:xfrm>
        </p:spPr>
        <p:txBody>
          <a:bodyPr lIns="0"/>
          <a:lstStyle>
            <a:lvl1pPr marL="180975" indent="-180975">
              <a:buClr>
                <a:schemeClr val="tx2"/>
              </a:buClr>
              <a:buSzPct val="100000"/>
              <a:buFont typeface="Arial" panose="020B0604020202020204" pitchFamily="34" charset="0"/>
              <a:buChar char="•"/>
              <a:defRPr sz="1400">
                <a:solidFill>
                  <a:schemeClr val="tx1"/>
                </a:solidFill>
              </a:defRPr>
            </a:lvl1pPr>
            <a:lvl2pPr marL="361950" indent="-133350">
              <a:buClr>
                <a:schemeClr val="tx2"/>
              </a:buClr>
              <a:buFont typeface="Arial" panose="020B0604020202020204" pitchFamily="34" charset="0"/>
              <a:buChar char="•"/>
              <a:defRPr sz="1200">
                <a:solidFill>
                  <a:schemeClr val="tx1"/>
                </a:solidFill>
              </a:defRPr>
            </a:lvl2pPr>
            <a:lvl3pPr marL="628650" indent="-171450">
              <a:buClr>
                <a:schemeClr val="tx2"/>
              </a:buClr>
              <a:buFont typeface="Arial" panose="020B0604020202020204" pitchFamily="34" charset="0"/>
              <a:buChar char="•"/>
              <a:defRPr sz="1200">
                <a:solidFill>
                  <a:schemeClr val="tx1"/>
                </a:solidFill>
              </a:defRPr>
            </a:lvl3pPr>
            <a:lvl4pPr marL="809625" indent="-123825">
              <a:buClr>
                <a:schemeClr val="tx2"/>
              </a:buClr>
              <a:buFont typeface="Arial" panose="020B0604020202020204" pitchFamily="34" charset="0"/>
              <a:buChar char="•"/>
              <a:defRPr sz="1200" b="0">
                <a:solidFill>
                  <a:schemeClr val="tx1"/>
                </a:solidFill>
                <a:latin typeface="+mn-lt"/>
              </a:defRPr>
            </a:lvl4pPr>
            <a:lvl5pPr marL="1076325" indent="-161925">
              <a:buClr>
                <a:schemeClr val="tx2"/>
              </a:buClr>
              <a:buFont typeface="Arial" panose="020B0604020202020204" pitchFamily="34" charset="0"/>
              <a:buChar cha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5" name="Title Placeholder 1">
            <a:extLst>
              <a:ext uri="{FF2B5EF4-FFF2-40B4-BE49-F238E27FC236}">
                <a16:creationId xmlns:a16="http://schemas.microsoft.com/office/drawing/2014/main" id="{FCDEABCA-52F2-4D30-B678-8891515093E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59139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Round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850899"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655955"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3634041"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58147"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6417182"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260339"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3</a:t>
            </a:r>
            <a:endParaRPr lang="en-ZA" dirty="0"/>
          </a:p>
        </p:txBody>
      </p:sp>
      <p:sp>
        <p:nvSpPr>
          <p:cNvPr id="16" name="Title Placeholder 1">
            <a:extLst>
              <a:ext uri="{FF2B5EF4-FFF2-40B4-BE49-F238E27FC236}">
                <a16:creationId xmlns:a16="http://schemas.microsoft.com/office/drawing/2014/main" id="{17FA84E0-4863-4AC4-86FC-4B189EC62D5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08131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Round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652144"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57199"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1" name="Picture Placeholder 7"/>
          <p:cNvSpPr>
            <a:spLocks noGrp="1"/>
          </p:cNvSpPr>
          <p:nvPr>
            <p:ph type="pic" sz="quarter" idx="15" hasCustomPrompt="1"/>
          </p:nvPr>
        </p:nvSpPr>
        <p:spPr>
          <a:xfrm>
            <a:off x="3569187"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393292"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3" name="Picture Placeholder 7"/>
          <p:cNvSpPr>
            <a:spLocks noGrp="1"/>
          </p:cNvSpPr>
          <p:nvPr>
            <p:ph type="pic" sz="quarter" idx="17" hasCustomPrompt="1"/>
          </p:nvPr>
        </p:nvSpPr>
        <p:spPr>
          <a:xfrm>
            <a:off x="6486230"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329385"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5" name="Content Placeholder 3">
            <a:extLst>
              <a:ext uri="{FF2B5EF4-FFF2-40B4-BE49-F238E27FC236}">
                <a16:creationId xmlns:a16="http://schemas.microsoft.com/office/drawing/2014/main" id="{E4635660-3F6C-42E0-83B6-5FB5E65C98E7}"/>
              </a:ext>
            </a:extLst>
          </p:cNvPr>
          <p:cNvSpPr>
            <a:spLocks noGrp="1"/>
          </p:cNvSpPr>
          <p:nvPr>
            <p:ph sz="half" idx="2" hasCustomPrompt="1"/>
          </p:nvPr>
        </p:nvSpPr>
        <p:spPr>
          <a:xfrm>
            <a:off x="457200" y="984824"/>
            <a:ext cx="7560152" cy="870449"/>
          </a:xfrm>
        </p:spPr>
        <p:txBody>
          <a:bodyPr lIns="0"/>
          <a:lstStyle>
            <a:lvl1pPr marL="0" indent="0" algn="ctr">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6" name="Text Placeholder 9">
            <a:extLst>
              <a:ext uri="{FF2B5EF4-FFF2-40B4-BE49-F238E27FC236}">
                <a16:creationId xmlns:a16="http://schemas.microsoft.com/office/drawing/2014/main" id="{56EADC84-0255-4A53-99D5-AC63C1D75738}"/>
              </a:ext>
            </a:extLst>
          </p:cNvPr>
          <p:cNvSpPr>
            <a:spLocks noGrp="1"/>
          </p:cNvSpPr>
          <p:nvPr>
            <p:ph type="body" sz="quarter" idx="19" hasCustomPrompt="1"/>
          </p:nvPr>
        </p:nvSpPr>
        <p:spPr>
          <a:xfrm>
            <a:off x="457199"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17" name="Text Placeholder 9">
            <a:extLst>
              <a:ext uri="{FF2B5EF4-FFF2-40B4-BE49-F238E27FC236}">
                <a16:creationId xmlns:a16="http://schemas.microsoft.com/office/drawing/2014/main" id="{A9666C96-1B09-4C4D-922C-5B3331F54022}"/>
              </a:ext>
            </a:extLst>
          </p:cNvPr>
          <p:cNvSpPr>
            <a:spLocks noGrp="1"/>
          </p:cNvSpPr>
          <p:nvPr>
            <p:ph type="body" sz="quarter" idx="20" hasCustomPrompt="1"/>
          </p:nvPr>
        </p:nvSpPr>
        <p:spPr>
          <a:xfrm>
            <a:off x="3393292"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18" name="Text Placeholder 9">
            <a:extLst>
              <a:ext uri="{FF2B5EF4-FFF2-40B4-BE49-F238E27FC236}">
                <a16:creationId xmlns:a16="http://schemas.microsoft.com/office/drawing/2014/main" id="{41DB55C8-568C-4816-A785-4707763D3A2A}"/>
              </a:ext>
            </a:extLst>
          </p:cNvPr>
          <p:cNvSpPr>
            <a:spLocks noGrp="1"/>
          </p:cNvSpPr>
          <p:nvPr>
            <p:ph type="body" sz="quarter" idx="21" hasCustomPrompt="1"/>
          </p:nvPr>
        </p:nvSpPr>
        <p:spPr>
          <a:xfrm>
            <a:off x="6329385"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20" name="Title Placeholder 1">
            <a:extLst>
              <a:ext uri="{FF2B5EF4-FFF2-40B4-BE49-F238E27FC236}">
                <a16:creationId xmlns:a16="http://schemas.microsoft.com/office/drawing/2014/main" id="{93F020DE-120F-41FC-945F-7FCF47D8738D}"/>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89056524"/>
      </p:ext>
    </p:extLst>
  </p:cSld>
  <p:clrMapOvr>
    <a:masterClrMapping/>
  </p:clrMapOvr>
  <p:extLst>
    <p:ext uri="{DCECCB84-F9BA-43D5-87BE-67443E8EF086}">
      <p15:sldGuideLst xmlns:p15="http://schemas.microsoft.com/office/powerpoint/2012/main">
        <p15:guide id="1" orient="horz" pos="709" userDrawn="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838200"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643255"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1" name="Picture Placeholder 7"/>
          <p:cNvSpPr>
            <a:spLocks noGrp="1"/>
          </p:cNvSpPr>
          <p:nvPr>
            <p:ph type="pic" sz="quarter" idx="15" hasCustomPrompt="1"/>
          </p:nvPr>
        </p:nvSpPr>
        <p:spPr>
          <a:xfrm>
            <a:off x="3621341"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45447"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3" name="Picture Placeholder 7"/>
          <p:cNvSpPr>
            <a:spLocks noGrp="1"/>
          </p:cNvSpPr>
          <p:nvPr>
            <p:ph type="pic" sz="quarter" idx="17" hasCustomPrompt="1"/>
          </p:nvPr>
        </p:nvSpPr>
        <p:spPr>
          <a:xfrm>
            <a:off x="6455799"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298954"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6" name="Text Placeholder 9">
            <a:extLst>
              <a:ext uri="{FF2B5EF4-FFF2-40B4-BE49-F238E27FC236}">
                <a16:creationId xmlns:a16="http://schemas.microsoft.com/office/drawing/2014/main" id="{56EADC84-0255-4A53-99D5-AC63C1D75738}"/>
              </a:ext>
            </a:extLst>
          </p:cNvPr>
          <p:cNvSpPr>
            <a:spLocks noGrp="1"/>
          </p:cNvSpPr>
          <p:nvPr>
            <p:ph type="body" sz="quarter" idx="19" hasCustomPrompt="1"/>
          </p:nvPr>
        </p:nvSpPr>
        <p:spPr>
          <a:xfrm>
            <a:off x="643255"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7" name="Text Placeholder 9">
            <a:extLst>
              <a:ext uri="{FF2B5EF4-FFF2-40B4-BE49-F238E27FC236}">
                <a16:creationId xmlns:a16="http://schemas.microsoft.com/office/drawing/2014/main" id="{A9666C96-1B09-4C4D-922C-5B3331F54022}"/>
              </a:ext>
            </a:extLst>
          </p:cNvPr>
          <p:cNvSpPr>
            <a:spLocks noGrp="1"/>
          </p:cNvSpPr>
          <p:nvPr>
            <p:ph type="body" sz="quarter" idx="20" hasCustomPrompt="1"/>
          </p:nvPr>
        </p:nvSpPr>
        <p:spPr>
          <a:xfrm>
            <a:off x="3445447"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8" name="Text Placeholder 9">
            <a:extLst>
              <a:ext uri="{FF2B5EF4-FFF2-40B4-BE49-F238E27FC236}">
                <a16:creationId xmlns:a16="http://schemas.microsoft.com/office/drawing/2014/main" id="{41DB55C8-568C-4816-A785-4707763D3A2A}"/>
              </a:ext>
            </a:extLst>
          </p:cNvPr>
          <p:cNvSpPr>
            <a:spLocks noGrp="1"/>
          </p:cNvSpPr>
          <p:nvPr>
            <p:ph type="body" sz="quarter" idx="21" hasCustomPrompt="1"/>
          </p:nvPr>
        </p:nvSpPr>
        <p:spPr>
          <a:xfrm>
            <a:off x="6298954"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9" name="Text Placeholder 9">
            <a:extLst>
              <a:ext uri="{FF2B5EF4-FFF2-40B4-BE49-F238E27FC236}">
                <a16:creationId xmlns:a16="http://schemas.microsoft.com/office/drawing/2014/main" id="{2E6296D0-BCA0-40D9-84A7-11B6BF8F1F36}"/>
              </a:ext>
            </a:extLst>
          </p:cNvPr>
          <p:cNvSpPr>
            <a:spLocks noGrp="1"/>
          </p:cNvSpPr>
          <p:nvPr>
            <p:ph type="body" sz="quarter" idx="22" hasCustomPrompt="1"/>
          </p:nvPr>
        </p:nvSpPr>
        <p:spPr>
          <a:xfrm>
            <a:off x="1101725"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29" name="Group 28">
            <a:extLst>
              <a:ext uri="{FF2B5EF4-FFF2-40B4-BE49-F238E27FC236}">
                <a16:creationId xmlns:a16="http://schemas.microsoft.com/office/drawing/2014/main" id="{804361A4-B15C-485F-9973-A0EB644C4043}"/>
              </a:ext>
            </a:extLst>
          </p:cNvPr>
          <p:cNvGrpSpPr/>
          <p:nvPr userDrawn="1"/>
        </p:nvGrpSpPr>
        <p:grpSpPr>
          <a:xfrm>
            <a:off x="643255" y="3755331"/>
            <a:ext cx="360328" cy="251139"/>
            <a:chOff x="1528368" y="4717491"/>
            <a:chExt cx="360328" cy="251139"/>
          </a:xfrm>
        </p:grpSpPr>
        <p:sp>
          <p:nvSpPr>
            <p:cNvPr id="7" name="Freeform: Shape 6">
              <a:extLst>
                <a:ext uri="{FF2B5EF4-FFF2-40B4-BE49-F238E27FC236}">
                  <a16:creationId xmlns:a16="http://schemas.microsoft.com/office/drawing/2014/main" id="{8C2B1808-5EE7-404F-B21E-4F9EAC5EA8E9}"/>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sp>
          <p:nvSpPr>
            <p:cNvPr id="9" name="Freeform: Shape 8">
              <a:extLst>
                <a:ext uri="{FF2B5EF4-FFF2-40B4-BE49-F238E27FC236}">
                  <a16:creationId xmlns:a16="http://schemas.microsoft.com/office/drawing/2014/main" id="{1FCB478F-BAF5-4AC4-9056-6023C25ABB23}"/>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grpSp>
      <p:grpSp>
        <p:nvGrpSpPr>
          <p:cNvPr id="30" name="Group 29">
            <a:extLst>
              <a:ext uri="{FF2B5EF4-FFF2-40B4-BE49-F238E27FC236}">
                <a16:creationId xmlns:a16="http://schemas.microsoft.com/office/drawing/2014/main" id="{DB092D7C-7192-470C-9941-88DEC7F1DB6E}"/>
              </a:ext>
            </a:extLst>
          </p:cNvPr>
          <p:cNvGrpSpPr/>
          <p:nvPr userDrawn="1"/>
        </p:nvGrpSpPr>
        <p:grpSpPr>
          <a:xfrm>
            <a:off x="714527" y="4133883"/>
            <a:ext cx="217784" cy="318300"/>
            <a:chOff x="1620736" y="4986162"/>
            <a:chExt cx="217784" cy="318300"/>
          </a:xfrm>
        </p:grpSpPr>
        <p:sp>
          <p:nvSpPr>
            <p:cNvPr id="24" name="Freeform: Shape 23">
              <a:extLst>
                <a:ext uri="{FF2B5EF4-FFF2-40B4-BE49-F238E27FC236}">
                  <a16:creationId xmlns:a16="http://schemas.microsoft.com/office/drawing/2014/main" id="{C7513EBA-74B0-46D9-BAAF-EFAF9928799B}"/>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sp>
          <p:nvSpPr>
            <p:cNvPr id="25" name="Freeform: Shape 24">
              <a:extLst>
                <a:ext uri="{FF2B5EF4-FFF2-40B4-BE49-F238E27FC236}">
                  <a16:creationId xmlns:a16="http://schemas.microsoft.com/office/drawing/2014/main" id="{B939A59E-B4FA-499A-AF28-BE6F8D91C2DA}"/>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grpSp>
      <p:sp>
        <p:nvSpPr>
          <p:cNvPr id="26" name="Text Placeholder 9">
            <a:extLst>
              <a:ext uri="{FF2B5EF4-FFF2-40B4-BE49-F238E27FC236}">
                <a16:creationId xmlns:a16="http://schemas.microsoft.com/office/drawing/2014/main" id="{897B52DC-51C4-4B5D-9B6B-62F904386212}"/>
              </a:ext>
            </a:extLst>
          </p:cNvPr>
          <p:cNvSpPr>
            <a:spLocks noGrp="1"/>
          </p:cNvSpPr>
          <p:nvPr>
            <p:ph type="body" sz="quarter" idx="25" hasCustomPrompt="1"/>
          </p:nvPr>
        </p:nvSpPr>
        <p:spPr>
          <a:xfrm>
            <a:off x="1101725"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31" name="Text Placeholder 9">
            <a:extLst>
              <a:ext uri="{FF2B5EF4-FFF2-40B4-BE49-F238E27FC236}">
                <a16:creationId xmlns:a16="http://schemas.microsoft.com/office/drawing/2014/main" id="{BE2F4C2F-0458-4666-9CE7-A7543C702F8D}"/>
              </a:ext>
            </a:extLst>
          </p:cNvPr>
          <p:cNvSpPr>
            <a:spLocks noGrp="1"/>
          </p:cNvSpPr>
          <p:nvPr>
            <p:ph type="body" sz="quarter" idx="26" hasCustomPrompt="1"/>
          </p:nvPr>
        </p:nvSpPr>
        <p:spPr>
          <a:xfrm>
            <a:off x="3903917"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32" name="Group 31">
            <a:extLst>
              <a:ext uri="{FF2B5EF4-FFF2-40B4-BE49-F238E27FC236}">
                <a16:creationId xmlns:a16="http://schemas.microsoft.com/office/drawing/2014/main" id="{8852AB48-87C9-40B6-B7A6-ABB1795CE97D}"/>
              </a:ext>
            </a:extLst>
          </p:cNvPr>
          <p:cNvGrpSpPr/>
          <p:nvPr userDrawn="1"/>
        </p:nvGrpSpPr>
        <p:grpSpPr>
          <a:xfrm>
            <a:off x="3445447" y="3764116"/>
            <a:ext cx="360328" cy="251139"/>
            <a:chOff x="1528368" y="4717491"/>
            <a:chExt cx="360328" cy="251139"/>
          </a:xfrm>
        </p:grpSpPr>
        <p:sp>
          <p:nvSpPr>
            <p:cNvPr id="33" name="Freeform: Shape 32">
              <a:extLst>
                <a:ext uri="{FF2B5EF4-FFF2-40B4-BE49-F238E27FC236}">
                  <a16:creationId xmlns:a16="http://schemas.microsoft.com/office/drawing/2014/main" id="{E384FD3E-5773-4FB8-BDA2-5296AB8611FB}"/>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sp>
          <p:nvSpPr>
            <p:cNvPr id="34" name="Freeform: Shape 33">
              <a:extLst>
                <a:ext uri="{FF2B5EF4-FFF2-40B4-BE49-F238E27FC236}">
                  <a16:creationId xmlns:a16="http://schemas.microsoft.com/office/drawing/2014/main" id="{65507FE1-B45E-4504-BA54-0984192A7531}"/>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grpSp>
      <p:grpSp>
        <p:nvGrpSpPr>
          <p:cNvPr id="35" name="Group 34">
            <a:extLst>
              <a:ext uri="{FF2B5EF4-FFF2-40B4-BE49-F238E27FC236}">
                <a16:creationId xmlns:a16="http://schemas.microsoft.com/office/drawing/2014/main" id="{CF850842-A2C2-439C-AF6F-D80B569FE677}"/>
              </a:ext>
            </a:extLst>
          </p:cNvPr>
          <p:cNvGrpSpPr/>
          <p:nvPr userDrawn="1"/>
        </p:nvGrpSpPr>
        <p:grpSpPr>
          <a:xfrm>
            <a:off x="3516719" y="4142668"/>
            <a:ext cx="217784" cy="318300"/>
            <a:chOff x="1620736" y="4986162"/>
            <a:chExt cx="217784" cy="318300"/>
          </a:xfrm>
        </p:grpSpPr>
        <p:sp>
          <p:nvSpPr>
            <p:cNvPr id="36" name="Freeform: Shape 35">
              <a:extLst>
                <a:ext uri="{FF2B5EF4-FFF2-40B4-BE49-F238E27FC236}">
                  <a16:creationId xmlns:a16="http://schemas.microsoft.com/office/drawing/2014/main" id="{E4722686-FA98-46F2-BCB4-E0BC2E3F0708}"/>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sp>
          <p:nvSpPr>
            <p:cNvPr id="37" name="Freeform: Shape 36">
              <a:extLst>
                <a:ext uri="{FF2B5EF4-FFF2-40B4-BE49-F238E27FC236}">
                  <a16:creationId xmlns:a16="http://schemas.microsoft.com/office/drawing/2014/main" id="{7664B24A-0400-449E-AFD6-9B438DF0C137}"/>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grpSp>
      <p:sp>
        <p:nvSpPr>
          <p:cNvPr id="38" name="Text Placeholder 9">
            <a:extLst>
              <a:ext uri="{FF2B5EF4-FFF2-40B4-BE49-F238E27FC236}">
                <a16:creationId xmlns:a16="http://schemas.microsoft.com/office/drawing/2014/main" id="{1A6CBDA9-E533-49E4-AD98-4EB9935D5147}"/>
              </a:ext>
            </a:extLst>
          </p:cNvPr>
          <p:cNvSpPr>
            <a:spLocks noGrp="1"/>
          </p:cNvSpPr>
          <p:nvPr>
            <p:ph type="body" sz="quarter" idx="27" hasCustomPrompt="1"/>
          </p:nvPr>
        </p:nvSpPr>
        <p:spPr>
          <a:xfrm>
            <a:off x="3903917"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39" name="Text Placeholder 9">
            <a:extLst>
              <a:ext uri="{FF2B5EF4-FFF2-40B4-BE49-F238E27FC236}">
                <a16:creationId xmlns:a16="http://schemas.microsoft.com/office/drawing/2014/main" id="{EE9CC4E1-FD29-4855-B5FF-488C8924B420}"/>
              </a:ext>
            </a:extLst>
          </p:cNvPr>
          <p:cNvSpPr>
            <a:spLocks noGrp="1"/>
          </p:cNvSpPr>
          <p:nvPr>
            <p:ph type="body" sz="quarter" idx="28" hasCustomPrompt="1"/>
          </p:nvPr>
        </p:nvSpPr>
        <p:spPr>
          <a:xfrm>
            <a:off x="6748655"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40" name="Group 39">
            <a:extLst>
              <a:ext uri="{FF2B5EF4-FFF2-40B4-BE49-F238E27FC236}">
                <a16:creationId xmlns:a16="http://schemas.microsoft.com/office/drawing/2014/main" id="{B3683E36-8E11-49C2-926B-6084D50DCADE}"/>
              </a:ext>
            </a:extLst>
          </p:cNvPr>
          <p:cNvGrpSpPr/>
          <p:nvPr userDrawn="1"/>
        </p:nvGrpSpPr>
        <p:grpSpPr>
          <a:xfrm>
            <a:off x="6247639" y="3764116"/>
            <a:ext cx="360328" cy="251139"/>
            <a:chOff x="1528368" y="4717491"/>
            <a:chExt cx="360328" cy="251139"/>
          </a:xfrm>
        </p:grpSpPr>
        <p:sp>
          <p:nvSpPr>
            <p:cNvPr id="41" name="Freeform: Shape 40">
              <a:extLst>
                <a:ext uri="{FF2B5EF4-FFF2-40B4-BE49-F238E27FC236}">
                  <a16:creationId xmlns:a16="http://schemas.microsoft.com/office/drawing/2014/main" id="{BF7A0696-DCB7-49A3-8E4A-A05A7146B1DD}"/>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sp>
          <p:nvSpPr>
            <p:cNvPr id="42" name="Freeform: Shape 41">
              <a:extLst>
                <a:ext uri="{FF2B5EF4-FFF2-40B4-BE49-F238E27FC236}">
                  <a16:creationId xmlns:a16="http://schemas.microsoft.com/office/drawing/2014/main" id="{463D1F15-4B42-4863-A03F-FEE35F07E60D}"/>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dirty="0">
                <a:solidFill>
                  <a:schemeClr val="tx1"/>
                </a:solidFill>
              </a:endParaRPr>
            </a:p>
          </p:txBody>
        </p:sp>
      </p:grpSp>
      <p:grpSp>
        <p:nvGrpSpPr>
          <p:cNvPr id="43" name="Group 42">
            <a:extLst>
              <a:ext uri="{FF2B5EF4-FFF2-40B4-BE49-F238E27FC236}">
                <a16:creationId xmlns:a16="http://schemas.microsoft.com/office/drawing/2014/main" id="{A1D743D9-DA37-43A0-9770-310A294274B6}"/>
              </a:ext>
            </a:extLst>
          </p:cNvPr>
          <p:cNvGrpSpPr/>
          <p:nvPr userDrawn="1"/>
        </p:nvGrpSpPr>
        <p:grpSpPr>
          <a:xfrm>
            <a:off x="6318911" y="4142668"/>
            <a:ext cx="217784" cy="318300"/>
            <a:chOff x="1620736" y="4986162"/>
            <a:chExt cx="217784" cy="318300"/>
          </a:xfrm>
        </p:grpSpPr>
        <p:sp>
          <p:nvSpPr>
            <p:cNvPr id="44" name="Freeform: Shape 43">
              <a:extLst>
                <a:ext uri="{FF2B5EF4-FFF2-40B4-BE49-F238E27FC236}">
                  <a16:creationId xmlns:a16="http://schemas.microsoft.com/office/drawing/2014/main" id="{BB33B2B6-D412-4CD2-9E96-40A4FC699D0E}"/>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sp>
          <p:nvSpPr>
            <p:cNvPr id="45" name="Freeform: Shape 44">
              <a:extLst>
                <a:ext uri="{FF2B5EF4-FFF2-40B4-BE49-F238E27FC236}">
                  <a16:creationId xmlns:a16="http://schemas.microsoft.com/office/drawing/2014/main" id="{79A08FD2-D346-42B0-8537-279D3D2325C0}"/>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dirty="0">
                <a:solidFill>
                  <a:schemeClr val="tx1"/>
                </a:solidFill>
              </a:endParaRPr>
            </a:p>
          </p:txBody>
        </p:sp>
      </p:grpSp>
      <p:sp>
        <p:nvSpPr>
          <p:cNvPr id="46" name="Text Placeholder 9">
            <a:extLst>
              <a:ext uri="{FF2B5EF4-FFF2-40B4-BE49-F238E27FC236}">
                <a16:creationId xmlns:a16="http://schemas.microsoft.com/office/drawing/2014/main" id="{F31CC2F9-56D1-4D13-AA76-7A4C97F004DE}"/>
              </a:ext>
            </a:extLst>
          </p:cNvPr>
          <p:cNvSpPr>
            <a:spLocks noGrp="1"/>
          </p:cNvSpPr>
          <p:nvPr>
            <p:ph type="body" sz="quarter" idx="29" hasCustomPrompt="1"/>
          </p:nvPr>
        </p:nvSpPr>
        <p:spPr>
          <a:xfrm>
            <a:off x="6748655"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48" name="Title Placeholder 1">
            <a:extLst>
              <a:ext uri="{FF2B5EF4-FFF2-40B4-BE49-F238E27FC236}">
                <a16:creationId xmlns:a16="http://schemas.microsoft.com/office/drawing/2014/main" id="{7785A64A-4092-4759-BF5D-A3F365066BC9}"/>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082012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3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4824"/>
            <a:ext cx="7560152" cy="870449"/>
          </a:xfrm>
        </p:spPr>
        <p:txBody>
          <a:bodyPr/>
          <a:lstStyle>
            <a:lvl1pPr marL="0" indent="0" algn="ctr">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5" name="Title Placeholder 1">
            <a:extLst>
              <a:ext uri="{FF2B5EF4-FFF2-40B4-BE49-F238E27FC236}">
                <a16:creationId xmlns:a16="http://schemas.microsoft.com/office/drawing/2014/main" id="{118E3E8F-4F08-4F67-9176-E350A488CB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162825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Title and 6Icons Dark">
    <p:bg>
      <p:bgPr>
        <a:solidFill>
          <a:schemeClr val="tx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89832"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2025"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4218"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17" name="Slide Number Placeholder 5">
            <a:extLst>
              <a:ext uri="{FF2B5EF4-FFF2-40B4-BE49-F238E27FC236}">
                <a16:creationId xmlns:a16="http://schemas.microsoft.com/office/drawing/2014/main" id="{D8564AF6-9FF6-4690-A1C7-6947027F41C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8" name="Straight Connector 17">
            <a:extLst>
              <a:ext uri="{FF2B5EF4-FFF2-40B4-BE49-F238E27FC236}">
                <a16:creationId xmlns:a16="http://schemas.microsoft.com/office/drawing/2014/main" id="{DFF5C737-75AA-40CE-A2AA-3093667A6DC4}"/>
              </a:ext>
            </a:extLst>
          </p:cNvPr>
          <p:cNvCxnSpPr>
            <a:cxnSpLocks/>
          </p:cNvCxnSpPr>
          <p:nvPr userDrawn="1"/>
        </p:nvCxnSpPr>
        <p:spPr>
          <a:xfrm>
            <a:off x="200024" y="6270042"/>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9">
            <a:extLst>
              <a:ext uri="{FF2B5EF4-FFF2-40B4-BE49-F238E27FC236}">
                <a16:creationId xmlns:a16="http://schemas.microsoft.com/office/drawing/2014/main" id="{271C1123-7FB5-4DEF-A735-00A516A781FA}"/>
              </a:ext>
            </a:extLst>
          </p:cNvPr>
          <p:cNvSpPr>
            <a:spLocks noGrp="1"/>
          </p:cNvSpPr>
          <p:nvPr>
            <p:ph type="body" sz="quarter" idx="22" hasCustomPrompt="1"/>
          </p:nvPr>
        </p:nvSpPr>
        <p:spPr>
          <a:xfrm>
            <a:off x="689832"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44" name="Text Placeholder 9">
            <a:extLst>
              <a:ext uri="{FF2B5EF4-FFF2-40B4-BE49-F238E27FC236}">
                <a16:creationId xmlns:a16="http://schemas.microsoft.com/office/drawing/2014/main" id="{D3B99594-BA39-42E0-8808-A95BF337A617}"/>
              </a:ext>
            </a:extLst>
          </p:cNvPr>
          <p:cNvSpPr>
            <a:spLocks noGrp="1"/>
          </p:cNvSpPr>
          <p:nvPr>
            <p:ph type="body" sz="quarter" idx="23" hasCustomPrompt="1"/>
          </p:nvPr>
        </p:nvSpPr>
        <p:spPr>
          <a:xfrm>
            <a:off x="3492025"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45" name="Text Placeholder 9">
            <a:extLst>
              <a:ext uri="{FF2B5EF4-FFF2-40B4-BE49-F238E27FC236}">
                <a16:creationId xmlns:a16="http://schemas.microsoft.com/office/drawing/2014/main" id="{C01FF6ED-7CE0-4D81-817C-6EA7E54CF86C}"/>
              </a:ext>
            </a:extLst>
          </p:cNvPr>
          <p:cNvSpPr>
            <a:spLocks noGrp="1"/>
          </p:cNvSpPr>
          <p:nvPr>
            <p:ph type="body" sz="quarter" idx="24" hasCustomPrompt="1"/>
          </p:nvPr>
        </p:nvSpPr>
        <p:spPr>
          <a:xfrm>
            <a:off x="6294218"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991292" y="1309689"/>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069E9A2-48CE-410F-8BB3-271F64F27E9F}"/>
              </a:ext>
            </a:extLst>
          </p:cNvPr>
          <p:cNvSpPr/>
          <p:nvPr userDrawn="1"/>
        </p:nvSpPr>
        <p:spPr>
          <a:xfrm>
            <a:off x="3793485" y="1309689"/>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C97EA-49FC-4566-ACAB-61FDAE809410}"/>
              </a:ext>
            </a:extLst>
          </p:cNvPr>
          <p:cNvSpPr/>
          <p:nvPr userDrawn="1"/>
        </p:nvSpPr>
        <p:spPr>
          <a:xfrm>
            <a:off x="6595678" y="1309688"/>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E498B07-99F1-49FB-8EB7-2D957323D3DD}"/>
              </a:ext>
            </a:extLst>
          </p:cNvPr>
          <p:cNvSpPr/>
          <p:nvPr userDrawn="1"/>
        </p:nvSpPr>
        <p:spPr>
          <a:xfrm>
            <a:off x="991292" y="3813303"/>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458330F-2CB2-4D51-893D-72CC7407F985}"/>
              </a:ext>
            </a:extLst>
          </p:cNvPr>
          <p:cNvSpPr/>
          <p:nvPr userDrawn="1"/>
        </p:nvSpPr>
        <p:spPr>
          <a:xfrm>
            <a:off x="3793485" y="3813303"/>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5F15C7C-62D5-4F09-820A-A4337546BDB8}"/>
              </a:ext>
            </a:extLst>
          </p:cNvPr>
          <p:cNvSpPr/>
          <p:nvPr userDrawn="1"/>
        </p:nvSpPr>
        <p:spPr>
          <a:xfrm>
            <a:off x="6595678" y="3813302"/>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itle Placeholder 1">
            <a:extLst>
              <a:ext uri="{FF2B5EF4-FFF2-40B4-BE49-F238E27FC236}">
                <a16:creationId xmlns:a16="http://schemas.microsoft.com/office/drawing/2014/main" id="{E0CD86E6-9BED-4301-A2F5-8B64F7F265E3}"/>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51" name="Straight Connector 50">
            <a:extLst>
              <a:ext uri="{FF2B5EF4-FFF2-40B4-BE49-F238E27FC236}">
                <a16:creationId xmlns:a16="http://schemas.microsoft.com/office/drawing/2014/main" id="{F9640862-B65B-4365-A2D9-5063E37914F5}"/>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25CCFE-4506-494A-A13A-C3EA2CBCE0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668336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6Icons White">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89832"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2025"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4218"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43" name="Text Placeholder 9">
            <a:extLst>
              <a:ext uri="{FF2B5EF4-FFF2-40B4-BE49-F238E27FC236}">
                <a16:creationId xmlns:a16="http://schemas.microsoft.com/office/drawing/2014/main" id="{271C1123-7FB5-4DEF-A735-00A516A781FA}"/>
              </a:ext>
            </a:extLst>
          </p:cNvPr>
          <p:cNvSpPr>
            <a:spLocks noGrp="1"/>
          </p:cNvSpPr>
          <p:nvPr>
            <p:ph type="body" sz="quarter" idx="22" hasCustomPrompt="1"/>
          </p:nvPr>
        </p:nvSpPr>
        <p:spPr>
          <a:xfrm>
            <a:off x="689832"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44" name="Text Placeholder 9">
            <a:extLst>
              <a:ext uri="{FF2B5EF4-FFF2-40B4-BE49-F238E27FC236}">
                <a16:creationId xmlns:a16="http://schemas.microsoft.com/office/drawing/2014/main" id="{D3B99594-BA39-42E0-8808-A95BF337A617}"/>
              </a:ext>
            </a:extLst>
          </p:cNvPr>
          <p:cNvSpPr>
            <a:spLocks noGrp="1"/>
          </p:cNvSpPr>
          <p:nvPr>
            <p:ph type="body" sz="quarter" idx="23" hasCustomPrompt="1"/>
          </p:nvPr>
        </p:nvSpPr>
        <p:spPr>
          <a:xfrm>
            <a:off x="3492025"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45" name="Text Placeholder 9">
            <a:extLst>
              <a:ext uri="{FF2B5EF4-FFF2-40B4-BE49-F238E27FC236}">
                <a16:creationId xmlns:a16="http://schemas.microsoft.com/office/drawing/2014/main" id="{C01FF6ED-7CE0-4D81-817C-6EA7E54CF86C}"/>
              </a:ext>
            </a:extLst>
          </p:cNvPr>
          <p:cNvSpPr>
            <a:spLocks noGrp="1"/>
          </p:cNvSpPr>
          <p:nvPr>
            <p:ph type="body" sz="quarter" idx="24" hasCustomPrompt="1"/>
          </p:nvPr>
        </p:nvSpPr>
        <p:spPr>
          <a:xfrm>
            <a:off x="6294218"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991292" y="1309689"/>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069E9A2-48CE-410F-8BB3-271F64F27E9F}"/>
              </a:ext>
            </a:extLst>
          </p:cNvPr>
          <p:cNvSpPr/>
          <p:nvPr userDrawn="1"/>
        </p:nvSpPr>
        <p:spPr>
          <a:xfrm>
            <a:off x="3793485" y="1309689"/>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C97EA-49FC-4566-ACAB-61FDAE809410}"/>
              </a:ext>
            </a:extLst>
          </p:cNvPr>
          <p:cNvSpPr/>
          <p:nvPr userDrawn="1"/>
        </p:nvSpPr>
        <p:spPr>
          <a:xfrm>
            <a:off x="6595678" y="1309688"/>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E498B07-99F1-49FB-8EB7-2D957323D3DD}"/>
              </a:ext>
            </a:extLst>
          </p:cNvPr>
          <p:cNvSpPr/>
          <p:nvPr userDrawn="1"/>
        </p:nvSpPr>
        <p:spPr>
          <a:xfrm>
            <a:off x="991292" y="3813303"/>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458330F-2CB2-4D51-893D-72CC7407F985}"/>
              </a:ext>
            </a:extLst>
          </p:cNvPr>
          <p:cNvSpPr/>
          <p:nvPr userDrawn="1"/>
        </p:nvSpPr>
        <p:spPr>
          <a:xfrm>
            <a:off x="3793485" y="3813303"/>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B5F15C7C-62D5-4F09-820A-A4337546BDB8}"/>
              </a:ext>
            </a:extLst>
          </p:cNvPr>
          <p:cNvSpPr/>
          <p:nvPr userDrawn="1"/>
        </p:nvSpPr>
        <p:spPr>
          <a:xfrm>
            <a:off x="6595678" y="3813302"/>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lide Number Placeholder 5">
            <a:extLst>
              <a:ext uri="{FF2B5EF4-FFF2-40B4-BE49-F238E27FC236}">
                <a16:creationId xmlns:a16="http://schemas.microsoft.com/office/drawing/2014/main" id="{AAF6DF48-732E-4A21-A656-A041BF0A84C9}"/>
              </a:ext>
            </a:extLst>
          </p:cNvPr>
          <p:cNvSpPr>
            <a:spLocks noGrp="1"/>
          </p:cNvSpPr>
          <p:nvPr>
            <p:ph type="sldNum" sz="quarter" idx="12"/>
          </p:nvPr>
        </p:nvSpPr>
        <p:spPr>
          <a:xfrm>
            <a:off x="8721076" y="6499605"/>
            <a:ext cx="207449" cy="207089"/>
          </a:xfrm>
        </p:spPr>
        <p:txBody>
          <a:bodyPr/>
          <a:lstStyle/>
          <a:p>
            <a:fld id="{14576948-C41D-4D13-A022-9862AE4726E9}" type="slidenum">
              <a:rPr lang="en-ZA" smtClean="0"/>
              <a:t>‹#›</a:t>
            </a:fld>
            <a:endParaRPr lang="en-ZA" dirty="0"/>
          </a:p>
        </p:txBody>
      </p:sp>
      <p:sp>
        <p:nvSpPr>
          <p:cNvPr id="18" name="Title Placeholder 1">
            <a:extLst>
              <a:ext uri="{FF2B5EF4-FFF2-40B4-BE49-F238E27FC236}">
                <a16:creationId xmlns:a16="http://schemas.microsoft.com/office/drawing/2014/main" id="{15C1A94A-F501-4888-AFB7-562ACE14540C}"/>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803569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B9E24E-7571-4B03-A9B9-E41CB197FA80}"/>
              </a:ext>
            </a:extLst>
          </p:cNvPr>
          <p:cNvSpPr>
            <a:spLocks noGrp="1"/>
          </p:cNvSpPr>
          <p:nvPr>
            <p:ph type="pic" sz="quarter" idx="13" hasCustomPrompt="1"/>
          </p:nvPr>
        </p:nvSpPr>
        <p:spPr>
          <a:xfrm>
            <a:off x="0" y="0"/>
            <a:ext cx="9144000" cy="6858000"/>
          </a:xfrm>
          <a:solidFill>
            <a:schemeClr val="bg2"/>
          </a:solidFill>
        </p:spPr>
        <p:txBody>
          <a:bodyPr rIns="504000" anchor="ctr"/>
          <a:lstStyle>
            <a:lvl1pPr marL="0" indent="0" algn="r">
              <a:buNone/>
              <a:defRPr sz="1200" i="1">
                <a:solidFill>
                  <a:schemeClr val="bg1"/>
                </a:solidFill>
              </a:defRPr>
            </a:lvl1pPr>
          </a:lstStyle>
          <a:p>
            <a:r>
              <a:rPr lang="en-US" dirty="0"/>
              <a:t>Insert or Drag &amp; </a:t>
            </a:r>
          </a:p>
          <a:p>
            <a:r>
              <a:rPr lang="en-US" dirty="0"/>
              <a:t>Drop Picture Here</a:t>
            </a:r>
          </a:p>
        </p:txBody>
      </p:sp>
      <p:sp>
        <p:nvSpPr>
          <p:cNvPr id="3" name="Subtitle 2"/>
          <p:cNvSpPr>
            <a:spLocks noGrp="1"/>
          </p:cNvSpPr>
          <p:nvPr>
            <p:ph type="subTitle" idx="1" hasCustomPrompt="1"/>
          </p:nvPr>
        </p:nvSpPr>
        <p:spPr>
          <a:xfrm>
            <a:off x="271462" y="3944938"/>
            <a:ext cx="4860925"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sp>
        <p:nvSpPr>
          <p:cNvPr id="12" name="Title 1">
            <a:extLst>
              <a:ext uri="{FF2B5EF4-FFF2-40B4-BE49-F238E27FC236}">
                <a16:creationId xmlns:a16="http://schemas.microsoft.com/office/drawing/2014/main" id="{C9F1EF45-FACE-4866-9D43-BA51A6516321}"/>
              </a:ext>
            </a:extLst>
          </p:cNvPr>
          <p:cNvSpPr>
            <a:spLocks noGrp="1"/>
          </p:cNvSpPr>
          <p:nvPr>
            <p:ph type="ctrTitle"/>
          </p:nvPr>
        </p:nvSpPr>
        <p:spPr>
          <a:xfrm>
            <a:off x="271462" y="2631465"/>
            <a:ext cx="4860925"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15" name="Text Placeholder 5">
            <a:extLst>
              <a:ext uri="{FF2B5EF4-FFF2-40B4-BE49-F238E27FC236}">
                <a16:creationId xmlns:a16="http://schemas.microsoft.com/office/drawing/2014/main" id="{54DDFBD8-6AD4-41C2-B41A-F6EFCB03DF25}"/>
              </a:ext>
            </a:extLst>
          </p:cNvPr>
          <p:cNvSpPr>
            <a:spLocks noGrp="1"/>
          </p:cNvSpPr>
          <p:nvPr>
            <p:ph type="body" sz="quarter" idx="10" hasCustomPrompt="1"/>
          </p:nvPr>
        </p:nvSpPr>
        <p:spPr>
          <a:xfrm>
            <a:off x="271462" y="5791201"/>
            <a:ext cx="4860925" cy="266700"/>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spTree>
    <p:extLst>
      <p:ext uri="{BB962C8B-B14F-4D97-AF65-F5344CB8AC3E}">
        <p14:creationId xmlns:p14="http://schemas.microsoft.com/office/powerpoint/2010/main" val="203483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_Title and 2Text Dark">
    <p:bg>
      <p:bgPr>
        <a:solidFill>
          <a:schemeClr val="tx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6458"/>
            <a:ext cx="7560152" cy="870449"/>
          </a:xfrm>
        </p:spPr>
        <p:txBody>
          <a:bodyPr/>
          <a:lstStyle>
            <a:lvl1pPr marL="0" indent="0" algn="ctr">
              <a:buClr>
                <a:schemeClr val="tx2"/>
              </a:buClr>
              <a:buNone/>
              <a:defRPr sz="1400" spc="20" baseline="0">
                <a:solidFill>
                  <a:schemeClr val="bg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2624BACD-45CA-4A8C-A5CD-97727A3C869D}"/>
              </a:ext>
            </a:extLst>
          </p:cNvPr>
          <p:cNvSpPr>
            <a:spLocks noGrp="1"/>
          </p:cNvSpPr>
          <p:nvPr>
            <p:ph type="body" sz="quarter" idx="19" hasCustomPrompt="1"/>
          </p:nvPr>
        </p:nvSpPr>
        <p:spPr>
          <a:xfrm>
            <a:off x="692196"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endParaRPr lang="en-ZA" dirty="0"/>
          </a:p>
        </p:txBody>
      </p:sp>
      <p:sp>
        <p:nvSpPr>
          <p:cNvPr id="15" name="Text Placeholder 9">
            <a:extLst>
              <a:ext uri="{FF2B5EF4-FFF2-40B4-BE49-F238E27FC236}">
                <a16:creationId xmlns:a16="http://schemas.microsoft.com/office/drawing/2014/main" id="{9DD8AAE7-64BB-4B92-9EC2-BB17A618853D}"/>
              </a:ext>
            </a:extLst>
          </p:cNvPr>
          <p:cNvSpPr>
            <a:spLocks noGrp="1"/>
          </p:cNvSpPr>
          <p:nvPr>
            <p:ph type="body" sz="quarter" idx="20" hasCustomPrompt="1"/>
          </p:nvPr>
        </p:nvSpPr>
        <p:spPr>
          <a:xfrm>
            <a:off x="3494389"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p>
        </p:txBody>
      </p:sp>
      <p:sp>
        <p:nvSpPr>
          <p:cNvPr id="16" name="Text Placeholder 9">
            <a:extLst>
              <a:ext uri="{FF2B5EF4-FFF2-40B4-BE49-F238E27FC236}">
                <a16:creationId xmlns:a16="http://schemas.microsoft.com/office/drawing/2014/main" id="{A643F2C5-C10C-4B03-A43D-75D88DBD3A52}"/>
              </a:ext>
            </a:extLst>
          </p:cNvPr>
          <p:cNvSpPr>
            <a:spLocks noGrp="1"/>
          </p:cNvSpPr>
          <p:nvPr>
            <p:ph type="body" sz="quarter" idx="21" hasCustomPrompt="1"/>
          </p:nvPr>
        </p:nvSpPr>
        <p:spPr>
          <a:xfrm>
            <a:off x="6296582"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p>
        </p:txBody>
      </p:sp>
      <p:sp>
        <p:nvSpPr>
          <p:cNvPr id="17" name="Slide Number Placeholder 5">
            <a:extLst>
              <a:ext uri="{FF2B5EF4-FFF2-40B4-BE49-F238E27FC236}">
                <a16:creationId xmlns:a16="http://schemas.microsoft.com/office/drawing/2014/main" id="{D8564AF6-9FF6-4690-A1C7-6947027F41C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8" name="Straight Connector 17">
            <a:extLst>
              <a:ext uri="{FF2B5EF4-FFF2-40B4-BE49-F238E27FC236}">
                <a16:creationId xmlns:a16="http://schemas.microsoft.com/office/drawing/2014/main" id="{DFF5C737-75AA-40CE-A2AA-3093667A6DC4}"/>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4" name="Title Placeholder 1">
            <a:extLst>
              <a:ext uri="{FF2B5EF4-FFF2-40B4-BE49-F238E27FC236}">
                <a16:creationId xmlns:a16="http://schemas.microsoft.com/office/drawing/2014/main" id="{9BBB395A-4B12-4FF0-A458-551685DDEC7E}"/>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45" name="Straight Connector 44">
            <a:extLst>
              <a:ext uri="{FF2B5EF4-FFF2-40B4-BE49-F238E27FC236}">
                <a16:creationId xmlns:a16="http://schemas.microsoft.com/office/drawing/2014/main" id="{4E533CF7-78DF-4E3D-8F9D-CC4C72788A89}"/>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AF78697-0437-4145-ACB7-E6EB3630F1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3171297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3Text White">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4824"/>
            <a:ext cx="7560152" cy="870449"/>
          </a:xfrm>
        </p:spPr>
        <p:txBody>
          <a:bodyPr/>
          <a:lstStyle>
            <a:lvl1pPr marL="0" indent="0" algn="ctr">
              <a:buClr>
                <a:schemeClr val="tx2"/>
              </a:buClr>
              <a:buNone/>
              <a:defRPr sz="1400" spc="20" baseline="0">
                <a:solidFill>
                  <a:schemeClr val="tx2"/>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2624BACD-45CA-4A8C-A5CD-97727A3C869D}"/>
              </a:ext>
            </a:extLst>
          </p:cNvPr>
          <p:cNvSpPr>
            <a:spLocks noGrp="1"/>
          </p:cNvSpPr>
          <p:nvPr>
            <p:ph type="body" sz="quarter" idx="19" hasCustomPrompt="1"/>
          </p:nvPr>
        </p:nvSpPr>
        <p:spPr>
          <a:xfrm>
            <a:off x="692196"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endParaRPr lang="en-ZA" dirty="0"/>
          </a:p>
        </p:txBody>
      </p:sp>
      <p:sp>
        <p:nvSpPr>
          <p:cNvPr id="15" name="Text Placeholder 9">
            <a:extLst>
              <a:ext uri="{FF2B5EF4-FFF2-40B4-BE49-F238E27FC236}">
                <a16:creationId xmlns:a16="http://schemas.microsoft.com/office/drawing/2014/main" id="{9DD8AAE7-64BB-4B92-9EC2-BB17A618853D}"/>
              </a:ext>
            </a:extLst>
          </p:cNvPr>
          <p:cNvSpPr>
            <a:spLocks noGrp="1"/>
          </p:cNvSpPr>
          <p:nvPr>
            <p:ph type="body" sz="quarter" idx="20" hasCustomPrompt="1"/>
          </p:nvPr>
        </p:nvSpPr>
        <p:spPr>
          <a:xfrm>
            <a:off x="3494389"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p>
        </p:txBody>
      </p:sp>
      <p:sp>
        <p:nvSpPr>
          <p:cNvPr id="16" name="Text Placeholder 9">
            <a:extLst>
              <a:ext uri="{FF2B5EF4-FFF2-40B4-BE49-F238E27FC236}">
                <a16:creationId xmlns:a16="http://schemas.microsoft.com/office/drawing/2014/main" id="{A643F2C5-C10C-4B03-A43D-75D88DBD3A52}"/>
              </a:ext>
            </a:extLst>
          </p:cNvPr>
          <p:cNvSpPr>
            <a:spLocks noGrp="1"/>
          </p:cNvSpPr>
          <p:nvPr>
            <p:ph type="body" sz="quarter" idx="21" hasCustomPrompt="1"/>
          </p:nvPr>
        </p:nvSpPr>
        <p:spPr>
          <a:xfrm>
            <a:off x="6296582"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p>
        </p:txBody>
      </p:sp>
      <p:sp>
        <p:nvSpPr>
          <p:cNvPr id="43" name="Slide Number Placeholder 5">
            <a:extLst>
              <a:ext uri="{FF2B5EF4-FFF2-40B4-BE49-F238E27FC236}">
                <a16:creationId xmlns:a16="http://schemas.microsoft.com/office/drawing/2014/main" id="{D95D714B-F09C-4C7B-93E9-6AFCE0BD8B8F}"/>
              </a:ext>
            </a:extLst>
          </p:cNvPr>
          <p:cNvSpPr>
            <a:spLocks noGrp="1"/>
          </p:cNvSpPr>
          <p:nvPr>
            <p:ph type="sldNum" sz="quarter" idx="12"/>
          </p:nvPr>
        </p:nvSpPr>
        <p:spPr>
          <a:xfrm>
            <a:off x="8721076" y="6499605"/>
            <a:ext cx="207449" cy="207089"/>
          </a:xfrm>
        </p:spPr>
        <p:txBody>
          <a:bodyPr/>
          <a:lstStyle/>
          <a:p>
            <a:fld id="{14576948-C41D-4D13-A022-9862AE4726E9}" type="slidenum">
              <a:rPr lang="en-ZA" smtClean="0"/>
              <a:t>‹#›</a:t>
            </a:fld>
            <a:endParaRPr lang="en-ZA" dirty="0"/>
          </a:p>
        </p:txBody>
      </p:sp>
      <p:sp>
        <p:nvSpPr>
          <p:cNvPr id="18" name="Title Placeholder 1">
            <a:extLst>
              <a:ext uri="{FF2B5EF4-FFF2-40B4-BE49-F238E27FC236}">
                <a16:creationId xmlns:a16="http://schemas.microsoft.com/office/drawing/2014/main" id="{93BA21ED-1C26-4450-8DB9-EB0AA192351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39407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4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10" name="Text Placeholder 9"/>
          <p:cNvSpPr>
            <a:spLocks noGrp="1"/>
          </p:cNvSpPr>
          <p:nvPr>
            <p:ph type="body" sz="quarter" idx="14" hasCustomPrompt="1"/>
          </p:nvPr>
        </p:nvSpPr>
        <p:spPr>
          <a:xfrm>
            <a:off x="1226565" y="32475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5141340" y="32475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6" name="Text Placeholder 9"/>
          <p:cNvSpPr>
            <a:spLocks noGrp="1"/>
          </p:cNvSpPr>
          <p:nvPr>
            <p:ph type="body" sz="quarter" idx="20" hasCustomPrompt="1"/>
          </p:nvPr>
        </p:nvSpPr>
        <p:spPr>
          <a:xfrm>
            <a:off x="1226565" y="5670119"/>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ext Placeholder 9"/>
          <p:cNvSpPr>
            <a:spLocks noGrp="1"/>
          </p:cNvSpPr>
          <p:nvPr>
            <p:ph type="body" sz="quarter" idx="22" hasCustomPrompt="1"/>
          </p:nvPr>
        </p:nvSpPr>
        <p:spPr>
          <a:xfrm>
            <a:off x="5141340" y="5670119"/>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5</a:t>
            </a:r>
            <a:endParaRPr lang="en-ZA" dirty="0"/>
          </a:p>
        </p:txBody>
      </p:sp>
      <p:sp>
        <p:nvSpPr>
          <p:cNvPr id="3" name="Oval 2">
            <a:extLst>
              <a:ext uri="{FF2B5EF4-FFF2-40B4-BE49-F238E27FC236}">
                <a16:creationId xmlns:a16="http://schemas.microsoft.com/office/drawing/2014/main" id="{FD34D57F-E363-48E2-BE16-90BB451693CA}"/>
              </a:ext>
            </a:extLst>
          </p:cNvPr>
          <p:cNvSpPr/>
          <p:nvPr userDrawn="1"/>
        </p:nvSpPr>
        <p:spPr>
          <a:xfrm>
            <a:off x="1644317" y="1782763"/>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 name="Oval 4">
            <a:extLst>
              <a:ext uri="{FF2B5EF4-FFF2-40B4-BE49-F238E27FC236}">
                <a16:creationId xmlns:a16="http://schemas.microsoft.com/office/drawing/2014/main" id="{640D55FC-59CF-4B9E-8441-BD56F97AF5F5}"/>
              </a:ext>
            </a:extLst>
          </p:cNvPr>
          <p:cNvSpPr/>
          <p:nvPr userDrawn="1"/>
        </p:nvSpPr>
        <p:spPr>
          <a:xfrm>
            <a:off x="5559091" y="1782763"/>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Oval 31">
            <a:extLst>
              <a:ext uri="{FF2B5EF4-FFF2-40B4-BE49-F238E27FC236}">
                <a16:creationId xmlns:a16="http://schemas.microsoft.com/office/drawing/2014/main" id="{82C1B7BB-C6FF-4FB8-9F4A-C290E914F82C}"/>
              </a:ext>
            </a:extLst>
          </p:cNvPr>
          <p:cNvSpPr/>
          <p:nvPr userDrawn="1"/>
        </p:nvSpPr>
        <p:spPr>
          <a:xfrm>
            <a:off x="1644317" y="4230797"/>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Oval 33">
            <a:extLst>
              <a:ext uri="{FF2B5EF4-FFF2-40B4-BE49-F238E27FC236}">
                <a16:creationId xmlns:a16="http://schemas.microsoft.com/office/drawing/2014/main" id="{D317D3B1-F3F7-4ACF-9D68-885F346C8AA2}"/>
              </a:ext>
            </a:extLst>
          </p:cNvPr>
          <p:cNvSpPr/>
          <p:nvPr userDrawn="1"/>
        </p:nvSpPr>
        <p:spPr>
          <a:xfrm>
            <a:off x="5559091" y="4230797"/>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itle Placeholder 1">
            <a:extLst>
              <a:ext uri="{FF2B5EF4-FFF2-40B4-BE49-F238E27FC236}">
                <a16:creationId xmlns:a16="http://schemas.microsoft.com/office/drawing/2014/main" id="{CF7877A9-E2D3-4BDF-85CB-0AAEA1BE4BFE}"/>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780907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Staff">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666924"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379456"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11" name="Picture Placeholder 7"/>
          <p:cNvSpPr>
            <a:spLocks noGrp="1"/>
          </p:cNvSpPr>
          <p:nvPr>
            <p:ph type="pic" sz="quarter" idx="15" hasCustomPrompt="1"/>
          </p:nvPr>
        </p:nvSpPr>
        <p:spPr>
          <a:xfrm>
            <a:off x="2932651"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645183"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1" name="Picture Placeholder 7">
            <a:extLst>
              <a:ext uri="{FF2B5EF4-FFF2-40B4-BE49-F238E27FC236}">
                <a16:creationId xmlns:a16="http://schemas.microsoft.com/office/drawing/2014/main" id="{6C255FD5-6A8E-4EA7-800B-253E659D57E2}"/>
              </a:ext>
            </a:extLst>
          </p:cNvPr>
          <p:cNvSpPr>
            <a:spLocks noGrp="1"/>
          </p:cNvSpPr>
          <p:nvPr>
            <p:ph type="pic" sz="quarter" idx="23" hasCustomPrompt="1"/>
          </p:nvPr>
        </p:nvSpPr>
        <p:spPr>
          <a:xfrm>
            <a:off x="5198378"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22" name="Text Placeholder 9">
            <a:extLst>
              <a:ext uri="{FF2B5EF4-FFF2-40B4-BE49-F238E27FC236}">
                <a16:creationId xmlns:a16="http://schemas.microsoft.com/office/drawing/2014/main" id="{D2FFE8A6-90A6-4F5A-8E6E-BD59DF698395}"/>
              </a:ext>
            </a:extLst>
          </p:cNvPr>
          <p:cNvSpPr>
            <a:spLocks noGrp="1"/>
          </p:cNvSpPr>
          <p:nvPr>
            <p:ph type="body" sz="quarter" idx="24" hasCustomPrompt="1"/>
          </p:nvPr>
        </p:nvSpPr>
        <p:spPr>
          <a:xfrm>
            <a:off x="4910910"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5" name="Picture Placeholder 7">
            <a:extLst>
              <a:ext uri="{FF2B5EF4-FFF2-40B4-BE49-F238E27FC236}">
                <a16:creationId xmlns:a16="http://schemas.microsoft.com/office/drawing/2014/main" id="{7993E11F-2B28-46A0-B631-26CDC599A37F}"/>
              </a:ext>
            </a:extLst>
          </p:cNvPr>
          <p:cNvSpPr>
            <a:spLocks noGrp="1"/>
          </p:cNvSpPr>
          <p:nvPr>
            <p:ph type="pic" sz="quarter" idx="27" hasCustomPrompt="1"/>
          </p:nvPr>
        </p:nvSpPr>
        <p:spPr>
          <a:xfrm>
            <a:off x="7464104"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26" name="Text Placeholder 9">
            <a:extLst>
              <a:ext uri="{FF2B5EF4-FFF2-40B4-BE49-F238E27FC236}">
                <a16:creationId xmlns:a16="http://schemas.microsoft.com/office/drawing/2014/main" id="{105F4DF1-F5EE-4BF8-ADDA-51BFE7CF181A}"/>
              </a:ext>
            </a:extLst>
          </p:cNvPr>
          <p:cNvSpPr>
            <a:spLocks noGrp="1"/>
          </p:cNvSpPr>
          <p:nvPr>
            <p:ph type="body" sz="quarter" idx="28" hasCustomPrompt="1"/>
          </p:nvPr>
        </p:nvSpPr>
        <p:spPr>
          <a:xfrm>
            <a:off x="7176637"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9" name="Text Placeholder 9">
            <a:extLst>
              <a:ext uri="{FF2B5EF4-FFF2-40B4-BE49-F238E27FC236}">
                <a16:creationId xmlns:a16="http://schemas.microsoft.com/office/drawing/2014/main" id="{2ADDC8AB-C737-4F87-9372-11D1000C1091}"/>
              </a:ext>
            </a:extLst>
          </p:cNvPr>
          <p:cNvSpPr>
            <a:spLocks noGrp="1"/>
          </p:cNvSpPr>
          <p:nvPr>
            <p:ph type="body" sz="quarter" idx="29" hasCustomPrompt="1"/>
          </p:nvPr>
        </p:nvSpPr>
        <p:spPr>
          <a:xfrm>
            <a:off x="379456" y="2793535"/>
            <a:ext cx="1585519" cy="269164"/>
          </a:xfrm>
        </p:spPr>
        <p:txBody>
          <a:bodyPr/>
          <a:lstStyle>
            <a:lvl1pPr marL="0" indent="0" algn="ctr">
              <a:buFont typeface="Arial" panose="020B0604020202020204" pitchFamily="34" charset="0"/>
              <a:buNone/>
              <a:defRPr sz="1000" b="0" baseline="0">
                <a:solidFill>
                  <a:schemeClr val="tx2"/>
                </a:solidFill>
                <a:latin typeface="+mj-lt"/>
              </a:defRPr>
            </a:lvl1pPr>
          </a:lstStyle>
          <a:p>
            <a:pPr lvl="0"/>
            <a:r>
              <a:rPr lang="en-US" dirty="0"/>
              <a:t>Short write-up</a:t>
            </a:r>
            <a:endParaRPr lang="en-ZA" dirty="0"/>
          </a:p>
        </p:txBody>
      </p:sp>
      <p:sp>
        <p:nvSpPr>
          <p:cNvPr id="30" name="Text Placeholder 9">
            <a:extLst>
              <a:ext uri="{FF2B5EF4-FFF2-40B4-BE49-F238E27FC236}">
                <a16:creationId xmlns:a16="http://schemas.microsoft.com/office/drawing/2014/main" id="{4970F3AC-6BC6-434B-92C2-2A2450607253}"/>
              </a:ext>
            </a:extLst>
          </p:cNvPr>
          <p:cNvSpPr>
            <a:spLocks noGrp="1"/>
          </p:cNvSpPr>
          <p:nvPr>
            <p:ph type="body" sz="quarter" idx="30" hasCustomPrompt="1"/>
          </p:nvPr>
        </p:nvSpPr>
        <p:spPr>
          <a:xfrm>
            <a:off x="2645183"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1" name="Text Placeholder 9">
            <a:extLst>
              <a:ext uri="{FF2B5EF4-FFF2-40B4-BE49-F238E27FC236}">
                <a16:creationId xmlns:a16="http://schemas.microsoft.com/office/drawing/2014/main" id="{4F6A77D2-C40C-4F79-A45F-6C6AB97CE0AC}"/>
              </a:ext>
            </a:extLst>
          </p:cNvPr>
          <p:cNvSpPr>
            <a:spLocks noGrp="1"/>
          </p:cNvSpPr>
          <p:nvPr>
            <p:ph type="body" sz="quarter" idx="31" hasCustomPrompt="1"/>
          </p:nvPr>
        </p:nvSpPr>
        <p:spPr>
          <a:xfrm>
            <a:off x="4910910"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2" name="Text Placeholder 9">
            <a:extLst>
              <a:ext uri="{FF2B5EF4-FFF2-40B4-BE49-F238E27FC236}">
                <a16:creationId xmlns:a16="http://schemas.microsoft.com/office/drawing/2014/main" id="{A25796E2-A4BB-4904-87F5-9ABAD9DA8BF3}"/>
              </a:ext>
            </a:extLst>
          </p:cNvPr>
          <p:cNvSpPr>
            <a:spLocks noGrp="1"/>
          </p:cNvSpPr>
          <p:nvPr>
            <p:ph type="body" sz="quarter" idx="32" hasCustomPrompt="1"/>
          </p:nvPr>
        </p:nvSpPr>
        <p:spPr>
          <a:xfrm>
            <a:off x="7176637"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3" name="Picture Placeholder 7">
            <a:extLst>
              <a:ext uri="{FF2B5EF4-FFF2-40B4-BE49-F238E27FC236}">
                <a16:creationId xmlns:a16="http://schemas.microsoft.com/office/drawing/2014/main" id="{5629A498-F455-4970-8EE9-BE8DA8647D23}"/>
              </a:ext>
            </a:extLst>
          </p:cNvPr>
          <p:cNvSpPr>
            <a:spLocks noGrp="1"/>
          </p:cNvSpPr>
          <p:nvPr>
            <p:ph type="pic" sz="quarter" idx="33" hasCustomPrompt="1"/>
          </p:nvPr>
        </p:nvSpPr>
        <p:spPr>
          <a:xfrm>
            <a:off x="666924"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4" name="Text Placeholder 9">
            <a:extLst>
              <a:ext uri="{FF2B5EF4-FFF2-40B4-BE49-F238E27FC236}">
                <a16:creationId xmlns:a16="http://schemas.microsoft.com/office/drawing/2014/main" id="{7036C4F2-6B30-4E9C-93CC-6B1D44646F4F}"/>
              </a:ext>
            </a:extLst>
          </p:cNvPr>
          <p:cNvSpPr>
            <a:spLocks noGrp="1"/>
          </p:cNvSpPr>
          <p:nvPr>
            <p:ph type="body" sz="quarter" idx="34" hasCustomPrompt="1"/>
          </p:nvPr>
        </p:nvSpPr>
        <p:spPr>
          <a:xfrm>
            <a:off x="379456"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5" name="Picture Placeholder 7">
            <a:extLst>
              <a:ext uri="{FF2B5EF4-FFF2-40B4-BE49-F238E27FC236}">
                <a16:creationId xmlns:a16="http://schemas.microsoft.com/office/drawing/2014/main" id="{C435127B-4959-4B20-8292-26E6F162E75C}"/>
              </a:ext>
            </a:extLst>
          </p:cNvPr>
          <p:cNvSpPr>
            <a:spLocks noGrp="1"/>
          </p:cNvSpPr>
          <p:nvPr>
            <p:ph type="pic" sz="quarter" idx="35" hasCustomPrompt="1"/>
          </p:nvPr>
        </p:nvSpPr>
        <p:spPr>
          <a:xfrm>
            <a:off x="2932651"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6" name="Text Placeholder 9">
            <a:extLst>
              <a:ext uri="{FF2B5EF4-FFF2-40B4-BE49-F238E27FC236}">
                <a16:creationId xmlns:a16="http://schemas.microsoft.com/office/drawing/2014/main" id="{3F3217B1-9FAD-4DB2-B509-DD85B073F123}"/>
              </a:ext>
            </a:extLst>
          </p:cNvPr>
          <p:cNvSpPr>
            <a:spLocks noGrp="1"/>
          </p:cNvSpPr>
          <p:nvPr>
            <p:ph type="body" sz="quarter" idx="36" hasCustomPrompt="1"/>
          </p:nvPr>
        </p:nvSpPr>
        <p:spPr>
          <a:xfrm>
            <a:off x="2645183"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7" name="Picture Placeholder 7">
            <a:extLst>
              <a:ext uri="{FF2B5EF4-FFF2-40B4-BE49-F238E27FC236}">
                <a16:creationId xmlns:a16="http://schemas.microsoft.com/office/drawing/2014/main" id="{BC2705CF-58B0-4D3B-B463-41B9379506DA}"/>
              </a:ext>
            </a:extLst>
          </p:cNvPr>
          <p:cNvSpPr>
            <a:spLocks noGrp="1"/>
          </p:cNvSpPr>
          <p:nvPr>
            <p:ph type="pic" sz="quarter" idx="37" hasCustomPrompt="1"/>
          </p:nvPr>
        </p:nvSpPr>
        <p:spPr>
          <a:xfrm>
            <a:off x="5198378"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8" name="Text Placeholder 9">
            <a:extLst>
              <a:ext uri="{FF2B5EF4-FFF2-40B4-BE49-F238E27FC236}">
                <a16:creationId xmlns:a16="http://schemas.microsoft.com/office/drawing/2014/main" id="{8FAACCC4-6A7D-417D-B614-733874248DE1}"/>
              </a:ext>
            </a:extLst>
          </p:cNvPr>
          <p:cNvSpPr>
            <a:spLocks noGrp="1"/>
          </p:cNvSpPr>
          <p:nvPr>
            <p:ph type="body" sz="quarter" idx="38" hasCustomPrompt="1"/>
          </p:nvPr>
        </p:nvSpPr>
        <p:spPr>
          <a:xfrm>
            <a:off x="4910910"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9" name="Picture Placeholder 7">
            <a:extLst>
              <a:ext uri="{FF2B5EF4-FFF2-40B4-BE49-F238E27FC236}">
                <a16:creationId xmlns:a16="http://schemas.microsoft.com/office/drawing/2014/main" id="{C2DC523D-A705-47A3-9270-DC0FE4D7967F}"/>
              </a:ext>
            </a:extLst>
          </p:cNvPr>
          <p:cNvSpPr>
            <a:spLocks noGrp="1"/>
          </p:cNvSpPr>
          <p:nvPr>
            <p:ph type="pic" sz="quarter" idx="39" hasCustomPrompt="1"/>
          </p:nvPr>
        </p:nvSpPr>
        <p:spPr>
          <a:xfrm>
            <a:off x="7464104"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40" name="Text Placeholder 9">
            <a:extLst>
              <a:ext uri="{FF2B5EF4-FFF2-40B4-BE49-F238E27FC236}">
                <a16:creationId xmlns:a16="http://schemas.microsoft.com/office/drawing/2014/main" id="{6D84B8F9-27E5-4051-B08C-23F40D272890}"/>
              </a:ext>
            </a:extLst>
          </p:cNvPr>
          <p:cNvSpPr>
            <a:spLocks noGrp="1"/>
          </p:cNvSpPr>
          <p:nvPr>
            <p:ph type="body" sz="quarter" idx="40" hasCustomPrompt="1"/>
          </p:nvPr>
        </p:nvSpPr>
        <p:spPr>
          <a:xfrm>
            <a:off x="7176637"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41" name="Text Placeholder 9">
            <a:extLst>
              <a:ext uri="{FF2B5EF4-FFF2-40B4-BE49-F238E27FC236}">
                <a16:creationId xmlns:a16="http://schemas.microsoft.com/office/drawing/2014/main" id="{2E2462DD-B57C-489F-9B51-3A06201BECF1}"/>
              </a:ext>
            </a:extLst>
          </p:cNvPr>
          <p:cNvSpPr>
            <a:spLocks noGrp="1"/>
          </p:cNvSpPr>
          <p:nvPr>
            <p:ph type="body" sz="quarter" idx="41" hasCustomPrompt="1"/>
          </p:nvPr>
        </p:nvSpPr>
        <p:spPr>
          <a:xfrm>
            <a:off x="379456" y="5175461"/>
            <a:ext cx="1585519" cy="269164"/>
          </a:xfrm>
        </p:spPr>
        <p:txBody>
          <a:bodyPr/>
          <a:lstStyle>
            <a:lvl1pPr marL="0" indent="0" algn="ctr">
              <a:buFont typeface="Arial" panose="020B0604020202020204" pitchFamily="34" charset="0"/>
              <a:buNone/>
              <a:defRPr sz="1000" b="0" baseline="0">
                <a:solidFill>
                  <a:schemeClr val="tx2"/>
                </a:solidFill>
                <a:latin typeface="+mj-lt"/>
              </a:defRPr>
            </a:lvl1pPr>
          </a:lstStyle>
          <a:p>
            <a:pPr lvl="0"/>
            <a:r>
              <a:rPr lang="en-US" dirty="0"/>
              <a:t>Short write-up</a:t>
            </a:r>
            <a:endParaRPr lang="en-ZA" dirty="0"/>
          </a:p>
        </p:txBody>
      </p:sp>
      <p:sp>
        <p:nvSpPr>
          <p:cNvPr id="42" name="Text Placeholder 9">
            <a:extLst>
              <a:ext uri="{FF2B5EF4-FFF2-40B4-BE49-F238E27FC236}">
                <a16:creationId xmlns:a16="http://schemas.microsoft.com/office/drawing/2014/main" id="{AAEB81E0-6016-45DC-8889-E31E330EFF46}"/>
              </a:ext>
            </a:extLst>
          </p:cNvPr>
          <p:cNvSpPr>
            <a:spLocks noGrp="1"/>
          </p:cNvSpPr>
          <p:nvPr>
            <p:ph type="body" sz="quarter" idx="42" hasCustomPrompt="1"/>
          </p:nvPr>
        </p:nvSpPr>
        <p:spPr>
          <a:xfrm>
            <a:off x="2645183"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3" name="Text Placeholder 9">
            <a:extLst>
              <a:ext uri="{FF2B5EF4-FFF2-40B4-BE49-F238E27FC236}">
                <a16:creationId xmlns:a16="http://schemas.microsoft.com/office/drawing/2014/main" id="{6F7D268F-2422-43BA-9BED-045D85BD9C79}"/>
              </a:ext>
            </a:extLst>
          </p:cNvPr>
          <p:cNvSpPr>
            <a:spLocks noGrp="1"/>
          </p:cNvSpPr>
          <p:nvPr>
            <p:ph type="body" sz="quarter" idx="43" hasCustomPrompt="1"/>
          </p:nvPr>
        </p:nvSpPr>
        <p:spPr>
          <a:xfrm>
            <a:off x="4910910"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4" name="Text Placeholder 9">
            <a:extLst>
              <a:ext uri="{FF2B5EF4-FFF2-40B4-BE49-F238E27FC236}">
                <a16:creationId xmlns:a16="http://schemas.microsoft.com/office/drawing/2014/main" id="{2C5DE1FB-3EB0-4D68-964E-3B1C0BB121FC}"/>
              </a:ext>
            </a:extLst>
          </p:cNvPr>
          <p:cNvSpPr>
            <a:spLocks noGrp="1"/>
          </p:cNvSpPr>
          <p:nvPr>
            <p:ph type="body" sz="quarter" idx="44" hasCustomPrompt="1"/>
          </p:nvPr>
        </p:nvSpPr>
        <p:spPr>
          <a:xfrm>
            <a:off x="7176637"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5" name="Title Placeholder 1">
            <a:extLst>
              <a:ext uri="{FF2B5EF4-FFF2-40B4-BE49-F238E27FC236}">
                <a16:creationId xmlns:a16="http://schemas.microsoft.com/office/drawing/2014/main" id="{E60C0FF7-FFA4-41A5-ABCF-9768F8DB2047}"/>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400960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4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457199"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57199"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2625807"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629379"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4826562"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4833706"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5" name="Picture Placeholder 7"/>
          <p:cNvSpPr>
            <a:spLocks noGrp="1"/>
          </p:cNvSpPr>
          <p:nvPr>
            <p:ph type="pic" sz="quarter" idx="19" hasCustomPrompt="1"/>
          </p:nvPr>
        </p:nvSpPr>
        <p:spPr>
          <a:xfrm>
            <a:off x="7059464"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6" name="Text Placeholder 9"/>
          <p:cNvSpPr>
            <a:spLocks noGrp="1"/>
          </p:cNvSpPr>
          <p:nvPr>
            <p:ph type="body" sz="quarter" idx="20" hasCustomPrompt="1"/>
          </p:nvPr>
        </p:nvSpPr>
        <p:spPr>
          <a:xfrm>
            <a:off x="7070180"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itle Placeholder 1">
            <a:extLst>
              <a:ext uri="{FF2B5EF4-FFF2-40B4-BE49-F238E27FC236}">
                <a16:creationId xmlns:a16="http://schemas.microsoft.com/office/drawing/2014/main" id="{4E4D2D89-2E24-40E5-B554-19162511B302}"/>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99089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457199"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69964"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3467082"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92482"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6438931"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476965"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6" name="Title Placeholder 1">
            <a:extLst>
              <a:ext uri="{FF2B5EF4-FFF2-40B4-BE49-F238E27FC236}">
                <a16:creationId xmlns:a16="http://schemas.microsoft.com/office/drawing/2014/main" id="{108E7E93-3EDE-488F-98B9-C386399C736B}"/>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8391509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4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577516"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591803"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2727159"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745018"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4908949"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4930380"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5" name="Picture Placeholder 7"/>
          <p:cNvSpPr>
            <a:spLocks noGrp="1"/>
          </p:cNvSpPr>
          <p:nvPr>
            <p:ph type="pic" sz="quarter" idx="19" hasCustomPrompt="1"/>
          </p:nvPr>
        </p:nvSpPr>
        <p:spPr>
          <a:xfrm>
            <a:off x="7097883"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6" name="Text Placeholder 9"/>
          <p:cNvSpPr>
            <a:spLocks noGrp="1"/>
          </p:cNvSpPr>
          <p:nvPr>
            <p:ph type="body" sz="quarter" idx="20" hasCustomPrompt="1"/>
          </p:nvPr>
        </p:nvSpPr>
        <p:spPr>
          <a:xfrm>
            <a:off x="7122886"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itle Placeholder 1">
            <a:extLst>
              <a:ext uri="{FF2B5EF4-FFF2-40B4-BE49-F238E27FC236}">
                <a16:creationId xmlns:a16="http://schemas.microsoft.com/office/drawing/2014/main" id="{4163F12D-3D33-4994-BCDC-6AA82AB3E5B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414366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4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10" name="Text Placeholder 9"/>
          <p:cNvSpPr>
            <a:spLocks noGrp="1"/>
          </p:cNvSpPr>
          <p:nvPr>
            <p:ph type="body" sz="quarter" idx="14" hasCustomPrompt="1"/>
          </p:nvPr>
        </p:nvSpPr>
        <p:spPr>
          <a:xfrm>
            <a:off x="1337087" y="2759375"/>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5312790" y="2759375"/>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6" name="Text Placeholder 9"/>
          <p:cNvSpPr>
            <a:spLocks noGrp="1"/>
          </p:cNvSpPr>
          <p:nvPr>
            <p:ph type="body" sz="quarter" idx="20" hasCustomPrompt="1"/>
          </p:nvPr>
        </p:nvSpPr>
        <p:spPr>
          <a:xfrm>
            <a:off x="1337087" y="5181900"/>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ext Placeholder 9"/>
          <p:cNvSpPr>
            <a:spLocks noGrp="1"/>
          </p:cNvSpPr>
          <p:nvPr>
            <p:ph type="body" sz="quarter" idx="22" hasCustomPrompt="1"/>
          </p:nvPr>
        </p:nvSpPr>
        <p:spPr>
          <a:xfrm>
            <a:off x="5312790" y="5181900"/>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5</a:t>
            </a:r>
            <a:endParaRPr lang="en-ZA" dirty="0"/>
          </a:p>
        </p:txBody>
      </p:sp>
      <p:sp>
        <p:nvSpPr>
          <p:cNvPr id="21" name="Picture Placeholder 7">
            <a:extLst>
              <a:ext uri="{FF2B5EF4-FFF2-40B4-BE49-F238E27FC236}">
                <a16:creationId xmlns:a16="http://schemas.microsoft.com/office/drawing/2014/main" id="{92FD6E07-8D86-4A73-AA17-AA2FB374F6F2}"/>
              </a:ext>
            </a:extLst>
          </p:cNvPr>
          <p:cNvSpPr>
            <a:spLocks noGrp="1"/>
          </p:cNvSpPr>
          <p:nvPr>
            <p:ph type="pic" sz="quarter" idx="13" hasCustomPrompt="1"/>
          </p:nvPr>
        </p:nvSpPr>
        <p:spPr>
          <a:xfrm>
            <a:off x="1809417" y="1319439"/>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2" name="Picture Placeholder 7">
            <a:extLst>
              <a:ext uri="{FF2B5EF4-FFF2-40B4-BE49-F238E27FC236}">
                <a16:creationId xmlns:a16="http://schemas.microsoft.com/office/drawing/2014/main" id="{3821688D-F2A0-44A1-B93C-01173819A514}"/>
              </a:ext>
            </a:extLst>
          </p:cNvPr>
          <p:cNvSpPr>
            <a:spLocks noGrp="1"/>
          </p:cNvSpPr>
          <p:nvPr>
            <p:ph type="pic" sz="quarter" idx="15" hasCustomPrompt="1"/>
          </p:nvPr>
        </p:nvSpPr>
        <p:spPr>
          <a:xfrm>
            <a:off x="5724192" y="1319439"/>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4" name="Picture Placeholder 7">
            <a:extLst>
              <a:ext uri="{FF2B5EF4-FFF2-40B4-BE49-F238E27FC236}">
                <a16:creationId xmlns:a16="http://schemas.microsoft.com/office/drawing/2014/main" id="{6D5D4E67-8409-4F6E-831E-5ED7F71D8D06}"/>
              </a:ext>
            </a:extLst>
          </p:cNvPr>
          <p:cNvSpPr>
            <a:spLocks noGrp="1"/>
          </p:cNvSpPr>
          <p:nvPr>
            <p:ph type="pic" sz="quarter" idx="19" hasCustomPrompt="1"/>
          </p:nvPr>
        </p:nvSpPr>
        <p:spPr>
          <a:xfrm>
            <a:off x="1809417" y="3741964"/>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5" name="Picture Placeholder 7">
            <a:extLst>
              <a:ext uri="{FF2B5EF4-FFF2-40B4-BE49-F238E27FC236}">
                <a16:creationId xmlns:a16="http://schemas.microsoft.com/office/drawing/2014/main" id="{716485EF-2CDF-4D51-9F89-C58A2B42AF0E}"/>
              </a:ext>
            </a:extLst>
          </p:cNvPr>
          <p:cNvSpPr>
            <a:spLocks noGrp="1"/>
          </p:cNvSpPr>
          <p:nvPr>
            <p:ph type="pic" sz="quarter" idx="21" hasCustomPrompt="1"/>
          </p:nvPr>
        </p:nvSpPr>
        <p:spPr>
          <a:xfrm>
            <a:off x="5724192" y="3741964"/>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14" name="Title Placeholder 1">
            <a:extLst>
              <a:ext uri="{FF2B5EF4-FFF2-40B4-BE49-F238E27FC236}">
                <a16:creationId xmlns:a16="http://schemas.microsoft.com/office/drawing/2014/main" id="{A6E6F050-EABF-43DC-8AB3-AEB8F467EBA1}"/>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90521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Content and HalfpageImage">
    <p:spTree>
      <p:nvGrpSpPr>
        <p:cNvPr id="1" name=""/>
        <p:cNvGrpSpPr/>
        <p:nvPr/>
      </p:nvGrpSpPr>
      <p:grpSpPr>
        <a:xfrm>
          <a:off x="0" y="0"/>
          <a:ext cx="0" cy="0"/>
          <a:chOff x="0" y="0"/>
          <a:chExt cx="0" cy="0"/>
        </a:xfrm>
      </p:grpSpPr>
      <p:sp>
        <p:nvSpPr>
          <p:cNvPr id="2" name="Title 1"/>
          <p:cNvSpPr>
            <a:spLocks noGrp="1"/>
          </p:cNvSpPr>
          <p:nvPr>
            <p:ph type="title"/>
          </p:nvPr>
        </p:nvSpPr>
        <p:spPr>
          <a:xfrm>
            <a:off x="3662362" y="193715"/>
            <a:ext cx="5229224" cy="769234"/>
          </a:xfrm>
        </p:spPr>
        <p:txBody>
          <a:bodyPr lIns="0"/>
          <a:lstStyle/>
          <a:p>
            <a:r>
              <a:rPr lang="en-US" dirty="0"/>
              <a:t>Click to edit</a:t>
            </a:r>
            <a:endParaRPr lang="en-ZA" dirty="0"/>
          </a:p>
        </p:txBody>
      </p:sp>
      <p:sp>
        <p:nvSpPr>
          <p:cNvPr id="3" name="Content Placeholder 2"/>
          <p:cNvSpPr>
            <a:spLocks noGrp="1"/>
          </p:cNvSpPr>
          <p:nvPr>
            <p:ph idx="1" hasCustomPrompt="1"/>
          </p:nvPr>
        </p:nvSpPr>
        <p:spPr>
          <a:xfrm>
            <a:off x="3662362" y="1319439"/>
            <a:ext cx="5229224" cy="4351338"/>
          </a:xfrm>
        </p:spPr>
        <p:txBody>
          <a:bodyPr lIns="0" rIns="0"/>
          <a:lstStyle>
            <a:lvl1pPr marL="180975" indent="-180975">
              <a:buClr>
                <a:schemeClr val="tx2"/>
              </a:buClr>
              <a:buSzPct val="100000"/>
              <a:buFont typeface="Arial" panose="020B0604020202020204" pitchFamily="34" charset="0"/>
              <a:buChar char="•"/>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3" name="Picture Placeholder 32">
            <a:extLst>
              <a:ext uri="{FF2B5EF4-FFF2-40B4-BE49-F238E27FC236}">
                <a16:creationId xmlns:a16="http://schemas.microsoft.com/office/drawing/2014/main" id="{2349B8A3-D7E6-41ED-BE72-41B878520CEC}"/>
              </a:ext>
            </a:extLst>
          </p:cNvPr>
          <p:cNvSpPr>
            <a:spLocks noGrp="1"/>
          </p:cNvSpPr>
          <p:nvPr>
            <p:ph type="pic" sz="quarter" idx="13" hasCustomPrompt="1"/>
          </p:nvPr>
        </p:nvSpPr>
        <p:spPr>
          <a:xfrm>
            <a:off x="0" y="-4461"/>
            <a:ext cx="3429000" cy="6355767"/>
          </a:xfrm>
          <a:custGeom>
            <a:avLst/>
            <a:gdLst>
              <a:gd name="connsiteX0" fmla="*/ 0 w 6276974"/>
              <a:gd name="connsiteY0" fmla="*/ 0 h 6355767"/>
              <a:gd name="connsiteX1" fmla="*/ 6276974 w 6276974"/>
              <a:gd name="connsiteY1" fmla="*/ 0 h 6355767"/>
              <a:gd name="connsiteX2" fmla="*/ 6276974 w 6276974"/>
              <a:gd name="connsiteY2" fmla="*/ 6355767 h 6355767"/>
              <a:gd name="connsiteX3" fmla="*/ 0 w 6276974"/>
              <a:gd name="connsiteY3" fmla="*/ 6355767 h 6355767"/>
            </a:gdLst>
            <a:ahLst/>
            <a:cxnLst>
              <a:cxn ang="0">
                <a:pos x="connsiteX0" y="connsiteY0"/>
              </a:cxn>
              <a:cxn ang="0">
                <a:pos x="connsiteX1" y="connsiteY1"/>
              </a:cxn>
              <a:cxn ang="0">
                <a:pos x="connsiteX2" y="connsiteY2"/>
              </a:cxn>
              <a:cxn ang="0">
                <a:pos x="connsiteX3" y="connsiteY3"/>
              </a:cxn>
            </a:cxnLst>
            <a:rect l="l" t="t" r="r" b="b"/>
            <a:pathLst>
              <a:path w="6276974" h="6355767">
                <a:moveTo>
                  <a:pt x="0" y="0"/>
                </a:moveTo>
                <a:lnTo>
                  <a:pt x="6276974" y="0"/>
                </a:lnTo>
                <a:lnTo>
                  <a:pt x="6276974" y="6355767"/>
                </a:lnTo>
                <a:lnTo>
                  <a:pt x="0" y="6355767"/>
                </a:lnTo>
                <a:close/>
              </a:path>
            </a:pathLst>
          </a:custGeom>
          <a:noFill/>
        </p:spPr>
        <p:txBody>
          <a:bodyPr wrap="square" anchor="ctr">
            <a:noAutofit/>
          </a:bodyPr>
          <a:lstStyle>
            <a:lvl1pPr marL="0" indent="0" algn="ctr">
              <a:buNone/>
              <a:defRPr i="1">
                <a:solidFill>
                  <a:schemeClr val="tx1"/>
                </a:solidFill>
              </a:defRPr>
            </a:lvl1pPr>
          </a:lstStyle>
          <a:p>
            <a:r>
              <a:rPr lang="en-ZA" dirty="0"/>
              <a:t>Half Page Image</a:t>
            </a:r>
          </a:p>
        </p:txBody>
      </p:sp>
      <p:sp>
        <p:nvSpPr>
          <p:cNvPr id="34" name="Slide Number Placeholder 5">
            <a:extLst>
              <a:ext uri="{FF2B5EF4-FFF2-40B4-BE49-F238E27FC236}">
                <a16:creationId xmlns:a16="http://schemas.microsoft.com/office/drawing/2014/main" id="{9569C00F-0C95-4536-AFC7-7FBF867B9484}"/>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6" name="Straight Connector 35">
            <a:extLst>
              <a:ext uri="{FF2B5EF4-FFF2-40B4-BE49-F238E27FC236}">
                <a16:creationId xmlns:a16="http://schemas.microsoft.com/office/drawing/2014/main" id="{62320F33-9C50-4250-BD9B-D162E8635CF8}"/>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0F087A-CDF1-44B4-839A-F36698A95C09}"/>
              </a:ext>
            </a:extLst>
          </p:cNvPr>
          <p:cNvCxnSpPr/>
          <p:nvPr userDrawn="1"/>
        </p:nvCxnSpPr>
        <p:spPr>
          <a:xfrm>
            <a:off x="3662362"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5F58E6D0-9417-42E6-8041-27DA4349A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1155820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Content and HalfpageImag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1319439"/>
            <a:ext cx="5304972" cy="4351338"/>
          </a:xfrm>
        </p:spPr>
        <p:txBody>
          <a:bodyPr lIns="0" rIns="0"/>
          <a:lstStyle>
            <a:lvl1pPr marL="180975" indent="-180975">
              <a:buClr>
                <a:schemeClr val="tx2"/>
              </a:buClr>
              <a:defRPr sz="1400"/>
            </a:lvl1pPr>
            <a:lvl2pPr marL="361950" indent="-133350">
              <a:buClr>
                <a:schemeClr val="tx2"/>
              </a:buClr>
              <a:defRPr sz="1200"/>
            </a:lvl2pPr>
            <a:lvl3pPr marL="628650" indent="-17145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sp>
        <p:nvSpPr>
          <p:cNvPr id="11" name="Picture Placeholder 10">
            <a:extLst>
              <a:ext uri="{FF2B5EF4-FFF2-40B4-BE49-F238E27FC236}">
                <a16:creationId xmlns:a16="http://schemas.microsoft.com/office/drawing/2014/main" id="{BFCA2D42-A22F-4C8A-B39F-E8CA25780C0E}"/>
              </a:ext>
            </a:extLst>
          </p:cNvPr>
          <p:cNvSpPr>
            <a:spLocks noGrp="1"/>
          </p:cNvSpPr>
          <p:nvPr>
            <p:ph type="pic" sz="quarter" idx="13" hasCustomPrompt="1"/>
          </p:nvPr>
        </p:nvSpPr>
        <p:spPr>
          <a:xfrm>
            <a:off x="5915029" y="0"/>
            <a:ext cx="3228972" cy="6352616"/>
          </a:xfrm>
          <a:custGeom>
            <a:avLst/>
            <a:gdLst>
              <a:gd name="connsiteX0" fmla="*/ 0 w 6276973"/>
              <a:gd name="connsiteY0" fmla="*/ 0 h 6365315"/>
              <a:gd name="connsiteX1" fmla="*/ 6276973 w 6276973"/>
              <a:gd name="connsiteY1" fmla="*/ 0 h 6365315"/>
              <a:gd name="connsiteX2" fmla="*/ 6276973 w 6276973"/>
              <a:gd name="connsiteY2" fmla="*/ 6365315 h 6365315"/>
              <a:gd name="connsiteX3" fmla="*/ 0 w 6276973"/>
              <a:gd name="connsiteY3" fmla="*/ 6365315 h 6365315"/>
            </a:gdLst>
            <a:ahLst/>
            <a:cxnLst>
              <a:cxn ang="0">
                <a:pos x="connsiteX0" y="connsiteY0"/>
              </a:cxn>
              <a:cxn ang="0">
                <a:pos x="connsiteX1" y="connsiteY1"/>
              </a:cxn>
              <a:cxn ang="0">
                <a:pos x="connsiteX2" y="connsiteY2"/>
              </a:cxn>
              <a:cxn ang="0">
                <a:pos x="connsiteX3" y="connsiteY3"/>
              </a:cxn>
            </a:cxnLst>
            <a:rect l="l" t="t" r="r" b="b"/>
            <a:pathLst>
              <a:path w="6276973" h="6365315">
                <a:moveTo>
                  <a:pt x="0" y="0"/>
                </a:moveTo>
                <a:lnTo>
                  <a:pt x="6276973" y="0"/>
                </a:lnTo>
                <a:lnTo>
                  <a:pt x="6276973" y="6365315"/>
                </a:lnTo>
                <a:lnTo>
                  <a:pt x="0" y="6365315"/>
                </a:lnTo>
                <a:close/>
              </a:path>
            </a:pathLst>
          </a:custGeom>
          <a:noFill/>
        </p:spPr>
        <p:txBody>
          <a:bodyPr wrap="square" anchor="ctr">
            <a:noAutofit/>
          </a:bodyPr>
          <a:lstStyle>
            <a:lvl1pPr marL="0" indent="0" algn="ctr">
              <a:buNone/>
              <a:defRPr i="1">
                <a:solidFill>
                  <a:schemeClr val="tx1"/>
                </a:solidFill>
              </a:defRPr>
            </a:lvl1pPr>
          </a:lstStyle>
          <a:p>
            <a:r>
              <a:rPr lang="en-ZA" dirty="0"/>
              <a:t>Half Page Image</a:t>
            </a:r>
          </a:p>
        </p:txBody>
      </p:sp>
      <p:sp>
        <p:nvSpPr>
          <p:cNvPr id="8" name="Title Placeholder 1">
            <a:extLst>
              <a:ext uri="{FF2B5EF4-FFF2-40B4-BE49-F238E27FC236}">
                <a16:creationId xmlns:a16="http://schemas.microsoft.com/office/drawing/2014/main" id="{FA58B565-905E-4906-B5D9-69047B55DFA2}"/>
              </a:ext>
            </a:extLst>
          </p:cNvPr>
          <p:cNvSpPr>
            <a:spLocks noGrp="1"/>
          </p:cNvSpPr>
          <p:nvPr>
            <p:ph type="title"/>
          </p:nvPr>
        </p:nvSpPr>
        <p:spPr>
          <a:xfrm>
            <a:off x="457200" y="188316"/>
            <a:ext cx="5304972"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76326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Dark">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sitting, dark, computer, computer&#10;&#10;Description automatically generated">
            <a:extLst>
              <a:ext uri="{FF2B5EF4-FFF2-40B4-BE49-F238E27FC236}">
                <a16:creationId xmlns:a16="http://schemas.microsoft.com/office/drawing/2014/main" id="{ABBFEE98-6B31-4F85-AA72-7420A0B8EC0A}"/>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10" name="Rectangle 9">
            <a:extLst>
              <a:ext uri="{FF2B5EF4-FFF2-40B4-BE49-F238E27FC236}">
                <a16:creationId xmlns:a16="http://schemas.microsoft.com/office/drawing/2014/main" id="{01D814CA-BD38-4BB9-84A0-F9E0F6456C88}"/>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3390901" y="4620922"/>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F7D99BB-D020-4DA3-B089-992453C1757B}"/>
              </a:ext>
            </a:extLst>
          </p:cNvPr>
          <p:cNvSpPr>
            <a:spLocks noGrp="1"/>
          </p:cNvSpPr>
          <p:nvPr>
            <p:ph type="body" sz="quarter" idx="10" hasCustomPrompt="1"/>
          </p:nvPr>
        </p:nvSpPr>
        <p:spPr>
          <a:xfrm>
            <a:off x="666750" y="5828007"/>
            <a:ext cx="7810500" cy="229893"/>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pic>
        <p:nvPicPr>
          <p:cNvPr id="4" name="Picture 3" descr="A picture containing drawing, clock, light&#10;&#10;Description automatically generated">
            <a:extLst>
              <a:ext uri="{FF2B5EF4-FFF2-40B4-BE49-F238E27FC236}">
                <a16:creationId xmlns:a16="http://schemas.microsoft.com/office/drawing/2014/main" id="{D645FEB5-3F8D-40A8-BBAF-BAF15FF681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6864" y="1053992"/>
            <a:ext cx="3550270" cy="787614"/>
          </a:xfrm>
          <a:prstGeom prst="rect">
            <a:avLst/>
          </a:prstGeom>
        </p:spPr>
      </p:pic>
    </p:spTree>
    <p:extLst>
      <p:ext uri="{BB962C8B-B14F-4D97-AF65-F5344CB8AC3E}">
        <p14:creationId xmlns:p14="http://schemas.microsoft.com/office/powerpoint/2010/main" val="1842315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sp>
        <p:nvSpPr>
          <p:cNvPr id="8" name="Title Placeholder 1">
            <a:extLst>
              <a:ext uri="{FF2B5EF4-FFF2-40B4-BE49-F238E27FC236}">
                <a16:creationId xmlns:a16="http://schemas.microsoft.com/office/drawing/2014/main" id="{D3A611A0-55C2-4768-8FAC-DB0B04783B08}"/>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6" name="Content Placeholder 2">
            <a:extLst>
              <a:ext uri="{FF2B5EF4-FFF2-40B4-BE49-F238E27FC236}">
                <a16:creationId xmlns:a16="http://schemas.microsoft.com/office/drawing/2014/main" id="{33CD4066-1325-4B11-97A9-BE3334DEA009}"/>
              </a:ext>
            </a:extLst>
          </p:cNvPr>
          <p:cNvSpPr>
            <a:spLocks noGrp="1"/>
          </p:cNvSpPr>
          <p:nvPr>
            <p:ph sz="half" idx="1" hasCustomPrompt="1"/>
          </p:nvPr>
        </p:nvSpPr>
        <p:spPr>
          <a:xfrm>
            <a:off x="457199" y="1319439"/>
            <a:ext cx="3788798" cy="4351338"/>
          </a:xfrm>
        </p:spPr>
        <p:txBody>
          <a:bodyPr lIns="0"/>
          <a:lstStyle>
            <a:lvl1pPr marL="180975" indent="-180975">
              <a:buClr>
                <a:schemeClr val="tx2"/>
              </a:buClr>
              <a:defRPr sz="1400"/>
            </a:lvl1pPr>
            <a:lvl2pPr marL="361950" indent="-133350">
              <a:buClr>
                <a:schemeClr val="tx2"/>
              </a:buClr>
              <a:defRPr sz="1200"/>
            </a:lvl2pPr>
            <a:lvl3pPr marL="628650" indent="-22860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Content Placeholder 3">
            <a:extLst>
              <a:ext uri="{FF2B5EF4-FFF2-40B4-BE49-F238E27FC236}">
                <a16:creationId xmlns:a16="http://schemas.microsoft.com/office/drawing/2014/main" id="{2759C933-951A-466F-965C-2101F2A5538C}"/>
              </a:ext>
            </a:extLst>
          </p:cNvPr>
          <p:cNvSpPr>
            <a:spLocks noGrp="1"/>
          </p:cNvSpPr>
          <p:nvPr>
            <p:ph sz="half" idx="2" hasCustomPrompt="1"/>
          </p:nvPr>
        </p:nvSpPr>
        <p:spPr>
          <a:xfrm>
            <a:off x="4929809" y="1319439"/>
            <a:ext cx="3985591" cy="4351338"/>
          </a:xfrm>
        </p:spPr>
        <p:txBody>
          <a:bodyPr lIns="0"/>
          <a:lstStyle>
            <a:lvl1pPr marL="180975" indent="-180975">
              <a:buClr>
                <a:schemeClr val="tx1"/>
              </a:buClr>
              <a:buFont typeface="Arial" panose="020B0604020202020204" pitchFamily="34" charset="0"/>
              <a:buChar char="•"/>
              <a:defRPr sz="1400">
                <a:solidFill>
                  <a:schemeClr val="tx1"/>
                </a:solidFill>
              </a:defRPr>
            </a:lvl1pPr>
            <a:lvl2pPr marL="361950" indent="-133350">
              <a:buClr>
                <a:schemeClr val="tx1"/>
              </a:buClr>
              <a:buFont typeface="Arial" panose="020B0604020202020204" pitchFamily="34" charset="0"/>
              <a:buChar char="•"/>
              <a:defRPr sz="1200">
                <a:solidFill>
                  <a:schemeClr val="tx1"/>
                </a:solidFill>
              </a:defRPr>
            </a:lvl2pPr>
            <a:lvl3pPr marL="628650" indent="-171450">
              <a:buClr>
                <a:schemeClr val="tx1"/>
              </a:buClr>
              <a:buFont typeface="Arial" panose="020B0604020202020204" pitchFamily="34" charset="0"/>
              <a:buChar char="•"/>
              <a:defRPr sz="1200">
                <a:solidFill>
                  <a:schemeClr val="tx1"/>
                </a:solidFill>
              </a:defRPr>
            </a:lvl3pPr>
            <a:lvl4pPr marL="0" indent="0">
              <a:buClr>
                <a:schemeClr val="tx1"/>
              </a:buClr>
              <a:buFont typeface="Arial" panose="020B0604020202020204" pitchFamily="34" charset="0"/>
              <a:buNone/>
              <a:defRPr sz="1200" b="0">
                <a:solidFill>
                  <a:schemeClr val="tx1"/>
                </a:solidFill>
              </a:defRPr>
            </a:lvl4pPr>
            <a:lvl5pPr marL="0" indent="0">
              <a:buClr>
                <a:schemeClr val="tx1"/>
              </a:buClr>
              <a:buFont typeface="Arial" panose="020B0604020202020204" pitchFamily="34" charset="0"/>
              <a:buNone/>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0872545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1DC08-05E7-49C7-AC30-7729E4FDEEDD}"/>
              </a:ext>
            </a:extLst>
          </p:cNvPr>
          <p:cNvSpPr/>
          <p:nvPr userDrawn="1"/>
        </p:nvSpPr>
        <p:spPr>
          <a:xfrm>
            <a:off x="4585121" y="3489"/>
            <a:ext cx="4558879" cy="6862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hasCustomPrompt="1"/>
          </p:nvPr>
        </p:nvSpPr>
        <p:spPr>
          <a:xfrm>
            <a:off x="457199" y="1319439"/>
            <a:ext cx="3788798" cy="4351338"/>
          </a:xfrm>
        </p:spPr>
        <p:txBody>
          <a:bodyPr lIns="0"/>
          <a:lstStyle>
            <a:lvl1pPr marL="180975" indent="-180975">
              <a:buClr>
                <a:schemeClr val="tx2"/>
              </a:buClr>
              <a:defRPr sz="1400"/>
            </a:lvl1pPr>
            <a:lvl2pPr marL="361950" indent="-133350">
              <a:buClr>
                <a:schemeClr val="tx2"/>
              </a:buClr>
              <a:defRPr sz="1200"/>
            </a:lvl2pPr>
            <a:lvl3pPr marL="628650" indent="-22860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hasCustomPrompt="1"/>
          </p:nvPr>
        </p:nvSpPr>
        <p:spPr>
          <a:xfrm>
            <a:off x="4929809" y="1319439"/>
            <a:ext cx="3985591" cy="4351338"/>
          </a:xfrm>
        </p:spPr>
        <p:txBody>
          <a:bodyPr lIns="0"/>
          <a:lstStyle>
            <a:lvl1pPr marL="180975" indent="-180975">
              <a:buClr>
                <a:schemeClr val="tx1"/>
              </a:buClr>
              <a:buFont typeface="Arial" panose="020B0604020202020204" pitchFamily="34" charset="0"/>
              <a:buChar char="•"/>
              <a:defRPr sz="1400">
                <a:solidFill>
                  <a:schemeClr val="tx1"/>
                </a:solidFill>
              </a:defRPr>
            </a:lvl1pPr>
            <a:lvl2pPr marL="361950" indent="-133350">
              <a:buClr>
                <a:schemeClr val="tx1"/>
              </a:buClr>
              <a:buFont typeface="Arial" panose="020B0604020202020204" pitchFamily="34" charset="0"/>
              <a:buChar char="•"/>
              <a:defRPr sz="1200">
                <a:solidFill>
                  <a:schemeClr val="tx1"/>
                </a:solidFill>
              </a:defRPr>
            </a:lvl2pPr>
            <a:lvl3pPr marL="628650" indent="-171450">
              <a:buClr>
                <a:schemeClr val="tx1"/>
              </a:buClr>
              <a:buFont typeface="Arial" panose="020B0604020202020204" pitchFamily="34" charset="0"/>
              <a:buChar char="•"/>
              <a:defRPr sz="1200">
                <a:solidFill>
                  <a:schemeClr val="tx1"/>
                </a:solidFill>
              </a:defRPr>
            </a:lvl3pPr>
            <a:lvl4pPr marL="0" indent="0">
              <a:buClr>
                <a:schemeClr val="tx1"/>
              </a:buClr>
              <a:buFont typeface="Arial" panose="020B0604020202020204" pitchFamily="34" charset="0"/>
              <a:buNone/>
              <a:defRPr sz="1200" b="0">
                <a:solidFill>
                  <a:schemeClr val="tx1"/>
                </a:solidFill>
              </a:defRPr>
            </a:lvl4pPr>
            <a:lvl5pPr marL="0" indent="0">
              <a:buClr>
                <a:schemeClr val="tx1"/>
              </a:buClr>
              <a:buFont typeface="Arial" panose="020B0604020202020204" pitchFamily="34" charset="0"/>
              <a:buNone/>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a:solidFill>
            <a:schemeClr val="bg2">
              <a:lumMod val="90000"/>
            </a:schemeClr>
          </a:solidFill>
        </p:spPr>
        <p:txBody>
          <a:bodyPr/>
          <a:lstStyle/>
          <a:p>
            <a:fld id="{14576948-C41D-4D13-A022-9862AE4726E9}" type="slidenum">
              <a:rPr lang="en-ZA" smtClean="0"/>
              <a:t>‹#›</a:t>
            </a:fld>
            <a:endParaRPr lang="en-ZA" dirty="0"/>
          </a:p>
        </p:txBody>
      </p:sp>
      <p:sp>
        <p:nvSpPr>
          <p:cNvPr id="8" name="Title Placeholder 1">
            <a:extLst>
              <a:ext uri="{FF2B5EF4-FFF2-40B4-BE49-F238E27FC236}">
                <a16:creationId xmlns:a16="http://schemas.microsoft.com/office/drawing/2014/main" id="{D3A611A0-55C2-4768-8FAC-DB0B04783B08}"/>
              </a:ext>
            </a:extLst>
          </p:cNvPr>
          <p:cNvSpPr>
            <a:spLocks noGrp="1"/>
          </p:cNvSpPr>
          <p:nvPr>
            <p:ph type="title"/>
          </p:nvPr>
        </p:nvSpPr>
        <p:spPr>
          <a:xfrm>
            <a:off x="457200" y="188316"/>
            <a:ext cx="3788798" cy="780032"/>
          </a:xfrm>
          <a:prstGeom prst="rect">
            <a:avLst/>
          </a:prstGeom>
        </p:spPr>
        <p:txBody>
          <a:bodyPr vert="horz" lIns="0" tIns="45720" rIns="91440" bIns="45720" rtlCol="0" anchor="t">
            <a:noAutofit/>
          </a:bodyPr>
          <a:lstStyle/>
          <a:p>
            <a:r>
              <a:rPr lang="en-US" dirty="0"/>
              <a:t>Click to edit Master</a:t>
            </a:r>
            <a:endParaRPr lang="en-ZA" dirty="0"/>
          </a:p>
        </p:txBody>
      </p:sp>
      <p:sp>
        <p:nvSpPr>
          <p:cNvPr id="9" name="Slide Number Placeholder 6">
            <a:extLst>
              <a:ext uri="{FF2B5EF4-FFF2-40B4-BE49-F238E27FC236}">
                <a16:creationId xmlns:a16="http://schemas.microsoft.com/office/drawing/2014/main" id="{033F3CA8-9BC6-4374-BE10-382DF3FE5613}"/>
              </a:ext>
            </a:extLst>
          </p:cNvPr>
          <p:cNvSpPr txBox="1">
            <a:spLocks/>
          </p:cNvSpPr>
          <p:nvPr userDrawn="1"/>
        </p:nvSpPr>
        <p:spPr>
          <a:xfrm>
            <a:off x="8721076" y="6499605"/>
            <a:ext cx="207449" cy="207089"/>
          </a:xfrm>
          <a:prstGeom prst="rect">
            <a:avLst/>
          </a:prstGeom>
          <a:solidFill>
            <a:schemeClr val="bg2">
              <a:lumMod val="90000"/>
            </a:schemeClr>
          </a:solidFill>
        </p:spPr>
        <p:txBody>
          <a:bodyPr vert="horz" lIns="0" tIns="0" rIns="0" bIns="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576948-C41D-4D13-A022-9862AE4726E9}" type="slidenum">
              <a:rPr lang="en-ZA" smtClean="0"/>
              <a:pPr/>
              <a:t>‹#›</a:t>
            </a:fld>
            <a:endParaRPr lang="en-ZA" dirty="0"/>
          </a:p>
        </p:txBody>
      </p:sp>
      <p:cxnSp>
        <p:nvCxnSpPr>
          <p:cNvPr id="10" name="Straight Connector 9">
            <a:extLst>
              <a:ext uri="{FF2B5EF4-FFF2-40B4-BE49-F238E27FC236}">
                <a16:creationId xmlns:a16="http://schemas.microsoft.com/office/drawing/2014/main" id="{B71FB9B5-098D-49DE-A03E-CA0F91432ACE}"/>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8626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F8D12C8E-F926-4627-B018-844AFC02A89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sp>
        <p:nvSpPr>
          <p:cNvPr id="10" name="Title Placeholder 1">
            <a:extLst>
              <a:ext uri="{FF2B5EF4-FFF2-40B4-BE49-F238E27FC236}">
                <a16:creationId xmlns:a16="http://schemas.microsoft.com/office/drawing/2014/main" id="{A0451858-83EF-40A3-A7F0-46F82751D866}"/>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8" name="Content Placeholder 2">
            <a:extLst>
              <a:ext uri="{FF2B5EF4-FFF2-40B4-BE49-F238E27FC236}">
                <a16:creationId xmlns:a16="http://schemas.microsoft.com/office/drawing/2014/main" id="{8EE3BD5A-E0A6-4381-8E55-EFCBB64292A8}"/>
              </a:ext>
            </a:extLst>
          </p:cNvPr>
          <p:cNvSpPr>
            <a:spLocks noGrp="1"/>
          </p:cNvSpPr>
          <p:nvPr>
            <p:ph sz="half" idx="1" hasCustomPrompt="1"/>
          </p:nvPr>
        </p:nvSpPr>
        <p:spPr>
          <a:xfrm>
            <a:off x="457199" y="1319439"/>
            <a:ext cx="5486400" cy="4351338"/>
          </a:xfrm>
        </p:spPr>
        <p:txBody>
          <a:bodyPr lIns="0"/>
          <a:lstStyle>
            <a:lvl1pPr marL="180975" indent="-180975">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040738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1319439"/>
            <a:ext cx="5486400" cy="4351338"/>
          </a:xfrm>
        </p:spPr>
        <p:txBody>
          <a:bodyPr lIns="0"/>
          <a:lstStyle>
            <a:lvl1pPr marL="180975" indent="-180975">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sp>
        <p:nvSpPr>
          <p:cNvPr id="8" name="Title Placeholder 1">
            <a:extLst>
              <a:ext uri="{FF2B5EF4-FFF2-40B4-BE49-F238E27FC236}">
                <a16:creationId xmlns:a16="http://schemas.microsoft.com/office/drawing/2014/main" id="{B926E90A-07D9-48FC-9ECF-2F8D9E5DF339}"/>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896674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ontent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7AFDD-74BF-42DD-9084-1769E3F161A1}"/>
              </a:ext>
            </a:extLst>
          </p:cNvPr>
          <p:cNvSpPr/>
          <p:nvPr userDrawn="1"/>
        </p:nvSpPr>
        <p:spPr>
          <a:xfrm>
            <a:off x="4585121" y="-4462"/>
            <a:ext cx="4558879" cy="6862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half" idx="2" hasCustomPrompt="1"/>
          </p:nvPr>
        </p:nvSpPr>
        <p:spPr>
          <a:xfrm>
            <a:off x="4765674" y="1319439"/>
            <a:ext cx="4149726" cy="4351338"/>
          </a:xfrm>
        </p:spPr>
        <p:txBody>
          <a:bodyPr lIns="0"/>
          <a:lstStyle>
            <a:lvl1pPr marL="228600" indent="-228600">
              <a:buClr>
                <a:schemeClr val="bg1"/>
              </a:buClr>
              <a:buFont typeface="Arial" panose="020B0604020202020204" pitchFamily="34" charset="0"/>
              <a:buChar char="•"/>
              <a:defRPr sz="1400">
                <a:solidFill>
                  <a:schemeClr val="bg1"/>
                </a:solidFill>
              </a:defRPr>
            </a:lvl1pPr>
            <a:lvl2pPr marL="457200" indent="-228600">
              <a:buClr>
                <a:schemeClr val="bg1"/>
              </a:buClr>
              <a:buFont typeface="Arial" panose="020B0604020202020204" pitchFamily="34" charset="0"/>
              <a:buChar char="•"/>
              <a:defRPr sz="1400">
                <a:solidFill>
                  <a:schemeClr val="bg1"/>
                </a:solidFill>
              </a:defRPr>
            </a:lvl2pPr>
            <a:lvl3pPr marL="685800" indent="-228600">
              <a:buClr>
                <a:schemeClr val="bg1"/>
              </a:buClr>
              <a:buFont typeface="Arial" panose="020B0604020202020204" pitchFamily="34" charset="0"/>
              <a:buChar char="•"/>
              <a:defRPr sz="1400">
                <a:solidFill>
                  <a:schemeClr val="bg1"/>
                </a:solidFill>
              </a:defRPr>
            </a:lvl3pPr>
            <a:lvl4pPr marL="285750" indent="-285750">
              <a:buClr>
                <a:schemeClr val="bg1"/>
              </a:buClr>
              <a:buFont typeface="Arial" panose="020B0604020202020204" pitchFamily="34" charset="0"/>
              <a:buChar char="•"/>
              <a:defRPr b="0">
                <a:solidFill>
                  <a:schemeClr val="bg1"/>
                </a:solidFill>
              </a:defRPr>
            </a:lvl4pPr>
            <a:lvl5pPr marL="285750" indent="-285750">
              <a:buClr>
                <a:schemeClr val="bg1"/>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cxnSp>
        <p:nvCxnSpPr>
          <p:cNvPr id="8" name="Straight Connector 7">
            <a:extLst>
              <a:ext uri="{FF2B5EF4-FFF2-40B4-BE49-F238E27FC236}">
                <a16:creationId xmlns:a16="http://schemas.microsoft.com/office/drawing/2014/main" id="{D4B436A5-67D0-494C-88C1-FC478EF7D612}"/>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087C13-9998-4AAE-A2F2-1CDD94AF7F6C}"/>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itle Placeholder 1">
            <a:extLst>
              <a:ext uri="{FF2B5EF4-FFF2-40B4-BE49-F238E27FC236}">
                <a16:creationId xmlns:a16="http://schemas.microsoft.com/office/drawing/2014/main" id="{1DBDDD73-E741-489A-B9D0-5F921FA47120}"/>
              </a:ext>
            </a:extLst>
          </p:cNvPr>
          <p:cNvSpPr>
            <a:spLocks noGrp="1"/>
          </p:cNvSpPr>
          <p:nvPr>
            <p:ph type="title"/>
          </p:nvPr>
        </p:nvSpPr>
        <p:spPr>
          <a:xfrm>
            <a:off x="457200" y="188316"/>
            <a:ext cx="3645244" cy="780032"/>
          </a:xfrm>
          <a:prstGeom prst="rect">
            <a:avLst/>
          </a:prstGeom>
        </p:spPr>
        <p:txBody>
          <a:bodyPr vert="horz" lIns="0" tIns="45720" rIns="91440" bIns="45720" rtlCol="0" anchor="t">
            <a:noAutofit/>
          </a:bodyPr>
          <a:lstStyle/>
          <a:p>
            <a:r>
              <a:rPr lang="en-US" dirty="0"/>
              <a:t>Click to edit Master title style</a:t>
            </a:r>
            <a:endParaRPr lang="en-ZA" dirty="0"/>
          </a:p>
        </p:txBody>
      </p:sp>
      <p:pic>
        <p:nvPicPr>
          <p:cNvPr id="2" name="Picture 1" descr="A picture containing icon&#10;&#10;Description automatically generated">
            <a:extLst>
              <a:ext uri="{FF2B5EF4-FFF2-40B4-BE49-F238E27FC236}">
                <a16:creationId xmlns:a16="http://schemas.microsoft.com/office/drawing/2014/main" id="{8672C1B6-C98F-40D1-826B-D3F3D08D7B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42676005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Dar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3A82879-2FF4-4867-8F31-B75C8DCA7071}"/>
              </a:ext>
            </a:extLst>
          </p:cNvPr>
          <p:cNvSpPr/>
          <p:nvPr userDrawn="1"/>
        </p:nvSpPr>
        <p:spPr>
          <a:xfrm>
            <a:off x="13121" y="-4462"/>
            <a:ext cx="4558879" cy="6862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hasCustomPrompt="1"/>
          </p:nvPr>
        </p:nvSpPr>
        <p:spPr>
          <a:xfrm>
            <a:off x="457199" y="1319439"/>
            <a:ext cx="3898901" cy="4351338"/>
          </a:xfrm>
        </p:spPr>
        <p:txBody>
          <a:bodyPr lIns="0"/>
          <a:lstStyle>
            <a:lvl1pPr>
              <a:defRPr sz="1400">
                <a:solidFill>
                  <a:schemeClr val="bg1"/>
                </a:solidFill>
              </a:defRPr>
            </a:lvl1pPr>
            <a:lvl2pPr>
              <a:defRPr sz="1400">
                <a:solidFill>
                  <a:schemeClr val="bg1"/>
                </a:solidFill>
              </a:defRPr>
            </a:lvl2pPr>
            <a:lvl3pPr>
              <a:defRPr sz="1400">
                <a:solidFill>
                  <a:schemeClr val="bg1"/>
                </a:solidFill>
              </a:defRPr>
            </a:lvl3pPr>
            <a:lvl4pPr>
              <a:defRPr b="0">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dirty="0"/>
          </a:p>
        </p:txBody>
      </p:sp>
      <p:cxnSp>
        <p:nvCxnSpPr>
          <p:cNvPr id="8" name="Straight Connector 7">
            <a:extLst>
              <a:ext uri="{FF2B5EF4-FFF2-40B4-BE49-F238E27FC236}">
                <a16:creationId xmlns:a16="http://schemas.microsoft.com/office/drawing/2014/main" id="{8C0C49D5-3312-415D-BEB8-4BBD1DBD95B6}"/>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3" name="Title Placeholder 1">
            <a:extLst>
              <a:ext uri="{FF2B5EF4-FFF2-40B4-BE49-F238E27FC236}">
                <a16:creationId xmlns:a16="http://schemas.microsoft.com/office/drawing/2014/main" id="{AABADFA9-7DC6-44F5-A79C-96C29322FE5E}"/>
              </a:ext>
            </a:extLst>
          </p:cNvPr>
          <p:cNvSpPr>
            <a:spLocks noGrp="1"/>
          </p:cNvSpPr>
          <p:nvPr>
            <p:ph type="title"/>
          </p:nvPr>
        </p:nvSpPr>
        <p:spPr>
          <a:xfrm>
            <a:off x="457199" y="188316"/>
            <a:ext cx="38989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a:t>
            </a:r>
            <a:endParaRPr lang="en-ZA" dirty="0"/>
          </a:p>
        </p:txBody>
      </p:sp>
      <p:cxnSp>
        <p:nvCxnSpPr>
          <p:cNvPr id="34" name="Straight Connector 33">
            <a:extLst>
              <a:ext uri="{FF2B5EF4-FFF2-40B4-BE49-F238E27FC236}">
                <a16:creationId xmlns:a16="http://schemas.microsoft.com/office/drawing/2014/main" id="{05A772A9-9812-4E4C-88D6-F216D9E875DD}"/>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3DF452E-8B31-4A14-B0C8-66AB2BD68A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545764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984824"/>
            <a:ext cx="3997326" cy="380578"/>
          </a:xfrm>
        </p:spPr>
        <p:txBody>
          <a:bodyPr lIns="0" anchor="b"/>
          <a:lstStyle>
            <a:lvl1pPr marL="0" indent="0">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457200" y="1381878"/>
            <a:ext cx="3997326" cy="3684588"/>
          </a:xfrm>
        </p:spPr>
        <p:txBody>
          <a:bodyPr lIns="0"/>
          <a:lstStyle>
            <a:lvl1pPr marL="180975" indent="-180975">
              <a:buClr>
                <a:schemeClr val="tx2"/>
              </a:buClr>
              <a:defRPr sz="1400">
                <a:solidFill>
                  <a:schemeClr val="tx1"/>
                </a:solidFill>
              </a:defRPr>
            </a:lvl1pPr>
            <a:lvl2pPr marL="361950" indent="-133350">
              <a:buClr>
                <a:schemeClr val="tx2"/>
              </a:buClr>
              <a:defRPr sz="1200">
                <a:solidFill>
                  <a:schemeClr val="tx1"/>
                </a:solidFill>
              </a:defRPr>
            </a:lvl2pPr>
            <a:lvl3pPr marL="628650" indent="-171450">
              <a:buClr>
                <a:schemeClr val="tx2"/>
              </a:buClr>
              <a:defRPr sz="1200">
                <a:solidFill>
                  <a:schemeClr val="tx1"/>
                </a:solidFill>
              </a:defRPr>
            </a:lvl3pPr>
            <a:lvl4pPr>
              <a:buClr>
                <a:schemeClr val="tx2"/>
              </a:buClr>
              <a:defRPr sz="1200" b="0">
                <a:solidFill>
                  <a:schemeClr val="tx1"/>
                </a:solidFill>
              </a:defRPr>
            </a:lvl4pPr>
            <a:lvl5pPr>
              <a:buClr>
                <a:schemeClr val="tx2"/>
              </a:buCl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hasCustomPrompt="1"/>
          </p:nvPr>
        </p:nvSpPr>
        <p:spPr>
          <a:xfrm>
            <a:off x="4689476" y="984824"/>
            <a:ext cx="3997326" cy="380578"/>
          </a:xfrm>
        </p:spPr>
        <p:txBody>
          <a:bodyPr lIns="0" anchor="b"/>
          <a:lstStyle>
            <a:lvl1pPr marL="0" indent="0">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4689476" y="1381878"/>
            <a:ext cx="3997326" cy="3684588"/>
          </a:xfrm>
        </p:spPr>
        <p:txBody>
          <a:bodyPr lIns="0"/>
          <a:lstStyle>
            <a:lvl1pPr marL="180975" indent="-180975">
              <a:buClr>
                <a:schemeClr val="tx2"/>
              </a:buClr>
              <a:defRPr sz="1400">
                <a:solidFill>
                  <a:schemeClr val="tx1"/>
                </a:solidFill>
              </a:defRPr>
            </a:lvl1pPr>
            <a:lvl2pPr marL="361950" indent="-228600">
              <a:buClr>
                <a:schemeClr val="tx2"/>
              </a:buClr>
              <a:defRPr sz="1200">
                <a:solidFill>
                  <a:schemeClr val="tx1"/>
                </a:solidFill>
              </a:defRPr>
            </a:lvl2pPr>
            <a:lvl3pPr marL="628650" indent="-171450">
              <a:buClr>
                <a:schemeClr val="tx2"/>
              </a:buClr>
              <a:defRPr sz="1200">
                <a:solidFill>
                  <a:schemeClr val="tx1"/>
                </a:solidFill>
              </a:defRPr>
            </a:lvl3pPr>
            <a:lvl4pPr>
              <a:buClr>
                <a:schemeClr val="tx2"/>
              </a:buClr>
              <a:defRPr sz="1200" b="0">
                <a:solidFill>
                  <a:schemeClr val="tx1"/>
                </a:solidFill>
              </a:defRPr>
            </a:lvl4pPr>
            <a:lvl5pPr>
              <a:buClr>
                <a:schemeClr val="tx2"/>
              </a:buCl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11" name="Title Placeholder 1">
            <a:extLst>
              <a:ext uri="{FF2B5EF4-FFF2-40B4-BE49-F238E27FC236}">
                <a16:creationId xmlns:a16="http://schemas.microsoft.com/office/drawing/2014/main" id="{F22E910D-8640-4160-9FCB-063AF4D1D9A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780387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ubcopy_Infographic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57200" y="987979"/>
            <a:ext cx="7560152" cy="1784849"/>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7" name="Title Placeholder 1">
            <a:extLst>
              <a:ext uri="{FF2B5EF4-FFF2-40B4-BE49-F238E27FC236}">
                <a16:creationId xmlns:a16="http://schemas.microsoft.com/office/drawing/2014/main" id="{81C91ABC-CC42-47DF-8F53-20887E3E2268}"/>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991507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199"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199"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3369701"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6282203"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3369700"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6282203"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23" name="Straight Connector 22">
            <a:extLst>
              <a:ext uri="{FF2B5EF4-FFF2-40B4-BE49-F238E27FC236}">
                <a16:creationId xmlns:a16="http://schemas.microsoft.com/office/drawing/2014/main" id="{5FCA3BC8-473F-4E28-9A2D-372F1E4F499E}"/>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6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199"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199"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2518912"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4572000"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2518911"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4572000"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7" name="Content Placeholder 2">
            <a:extLst>
              <a:ext uri="{FF2B5EF4-FFF2-40B4-BE49-F238E27FC236}">
                <a16:creationId xmlns:a16="http://schemas.microsoft.com/office/drawing/2014/main" id="{080C059D-BAA3-4E28-BE35-2106E8AB7C46}"/>
              </a:ext>
            </a:extLst>
          </p:cNvPr>
          <p:cNvSpPr>
            <a:spLocks noGrp="1"/>
          </p:cNvSpPr>
          <p:nvPr>
            <p:ph idx="19" hasCustomPrompt="1"/>
          </p:nvPr>
        </p:nvSpPr>
        <p:spPr>
          <a:xfrm>
            <a:off x="6625088"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8" name="Content Placeholder 2">
            <a:extLst>
              <a:ext uri="{FF2B5EF4-FFF2-40B4-BE49-F238E27FC236}">
                <a16:creationId xmlns:a16="http://schemas.microsoft.com/office/drawing/2014/main" id="{6ED8102C-B2BA-4CAA-8C35-8D22E694BA6D}"/>
              </a:ext>
            </a:extLst>
          </p:cNvPr>
          <p:cNvSpPr>
            <a:spLocks noGrp="1"/>
          </p:cNvSpPr>
          <p:nvPr>
            <p:ph idx="20" hasCustomPrompt="1"/>
          </p:nvPr>
        </p:nvSpPr>
        <p:spPr>
          <a:xfrm>
            <a:off x="6625088"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9533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Title Slide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0F7A2C0-3BF6-490C-A38D-127CE4DC4824}"/>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8" name="Rectangle 7">
            <a:extLst>
              <a:ext uri="{FF2B5EF4-FFF2-40B4-BE49-F238E27FC236}">
                <a16:creationId xmlns:a16="http://schemas.microsoft.com/office/drawing/2014/main" id="{482F1C35-C8F6-40CF-A9DC-5AA607074C22}"/>
              </a:ext>
            </a:extLst>
          </p:cNvPr>
          <p:cNvSpPr/>
          <p:nvPr userDrawn="1"/>
        </p:nvSpPr>
        <p:spPr>
          <a:xfrm>
            <a:off x="0" y="3238501"/>
            <a:ext cx="9144000" cy="3619499"/>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tx2"/>
                </a:solidFill>
              </a:defRPr>
            </a:lvl1pPr>
          </a:lstStyle>
          <a:p>
            <a:r>
              <a:rPr lang="en-US" dirty="0"/>
              <a:t>Click to edit</a:t>
            </a:r>
            <a:endParaRPr lang="en-ZA" dirty="0"/>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3390901" y="4530769"/>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2E7804-00DB-42DF-84A5-212435276134}"/>
              </a:ext>
            </a:extLst>
          </p:cNvPr>
          <p:cNvSpPr txBox="1"/>
          <p:nvPr userDrawn="1"/>
        </p:nvSpPr>
        <p:spPr>
          <a:xfrm>
            <a:off x="647700" y="5913098"/>
            <a:ext cx="7848600" cy="215444"/>
          </a:xfrm>
          <a:prstGeom prst="rect">
            <a:avLst/>
          </a:prstGeom>
          <a:noFill/>
        </p:spPr>
        <p:txBody>
          <a:bodyPr wrap="square">
            <a:spAutoFit/>
          </a:bodyPr>
          <a:lstStyle/>
          <a:p>
            <a:pPr algn="ctr"/>
            <a:r>
              <a:rPr lang="en-US" sz="800" dirty="0">
                <a:solidFill>
                  <a:schemeClr val="tx2"/>
                </a:solidFill>
              </a:rPr>
              <a:t>Private And Confidential</a:t>
            </a:r>
          </a:p>
        </p:txBody>
      </p:sp>
      <p:pic>
        <p:nvPicPr>
          <p:cNvPr id="4" name="Picture 3">
            <a:extLst>
              <a:ext uri="{FF2B5EF4-FFF2-40B4-BE49-F238E27FC236}">
                <a16:creationId xmlns:a16="http://schemas.microsoft.com/office/drawing/2014/main" id="{736CAD01-9BA3-4AF9-929C-755C02BF14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8282" y="1030049"/>
            <a:ext cx="3657846" cy="811478"/>
          </a:xfrm>
          <a:prstGeom prst="rect">
            <a:avLst/>
          </a:prstGeom>
        </p:spPr>
      </p:pic>
    </p:spTree>
    <p:extLst>
      <p:ext uri="{BB962C8B-B14F-4D97-AF65-F5344CB8AC3E}">
        <p14:creationId xmlns:p14="http://schemas.microsoft.com/office/powerpoint/2010/main" val="100163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200"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200"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2128387"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3813858"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2128386"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3813858"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7" name="Content Placeholder 2">
            <a:extLst>
              <a:ext uri="{FF2B5EF4-FFF2-40B4-BE49-F238E27FC236}">
                <a16:creationId xmlns:a16="http://schemas.microsoft.com/office/drawing/2014/main" id="{080C059D-BAA3-4E28-BE35-2106E8AB7C46}"/>
              </a:ext>
            </a:extLst>
          </p:cNvPr>
          <p:cNvSpPr>
            <a:spLocks noGrp="1"/>
          </p:cNvSpPr>
          <p:nvPr>
            <p:ph idx="19" hasCustomPrompt="1"/>
          </p:nvPr>
        </p:nvSpPr>
        <p:spPr>
          <a:xfrm>
            <a:off x="5499330"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8" name="Content Placeholder 2">
            <a:extLst>
              <a:ext uri="{FF2B5EF4-FFF2-40B4-BE49-F238E27FC236}">
                <a16:creationId xmlns:a16="http://schemas.microsoft.com/office/drawing/2014/main" id="{6ED8102C-B2BA-4CAA-8C35-8D22E694BA6D}"/>
              </a:ext>
            </a:extLst>
          </p:cNvPr>
          <p:cNvSpPr>
            <a:spLocks noGrp="1"/>
          </p:cNvSpPr>
          <p:nvPr>
            <p:ph idx="20" hasCustomPrompt="1"/>
          </p:nvPr>
        </p:nvSpPr>
        <p:spPr>
          <a:xfrm>
            <a:off x="5499330"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9" name="Content Placeholder 2">
            <a:extLst>
              <a:ext uri="{FF2B5EF4-FFF2-40B4-BE49-F238E27FC236}">
                <a16:creationId xmlns:a16="http://schemas.microsoft.com/office/drawing/2014/main" id="{AA68BD07-419F-4531-B5A8-D085B2654AE0}"/>
              </a:ext>
            </a:extLst>
          </p:cNvPr>
          <p:cNvSpPr>
            <a:spLocks noGrp="1"/>
          </p:cNvSpPr>
          <p:nvPr>
            <p:ph idx="21" hasCustomPrompt="1"/>
          </p:nvPr>
        </p:nvSpPr>
        <p:spPr>
          <a:xfrm>
            <a:off x="7170517"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0" name="Content Placeholder 2">
            <a:extLst>
              <a:ext uri="{FF2B5EF4-FFF2-40B4-BE49-F238E27FC236}">
                <a16:creationId xmlns:a16="http://schemas.microsoft.com/office/drawing/2014/main" id="{6A343B96-0D55-4F58-913D-878ED3EF470E}"/>
              </a:ext>
            </a:extLst>
          </p:cNvPr>
          <p:cNvSpPr>
            <a:spLocks noGrp="1"/>
          </p:cNvSpPr>
          <p:nvPr>
            <p:ph idx="22" hasCustomPrompt="1"/>
          </p:nvPr>
        </p:nvSpPr>
        <p:spPr>
          <a:xfrm>
            <a:off x="7170517"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017537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9" name="Content Placeholder 2">
            <a:extLst>
              <a:ext uri="{FF2B5EF4-FFF2-40B4-BE49-F238E27FC236}">
                <a16:creationId xmlns:a16="http://schemas.microsoft.com/office/drawing/2014/main" id="{B1953C7C-0216-4310-BEB0-FBC8D714CEBB}"/>
              </a:ext>
            </a:extLst>
          </p:cNvPr>
          <p:cNvSpPr>
            <a:spLocks noGrp="1"/>
          </p:cNvSpPr>
          <p:nvPr>
            <p:ph idx="1" hasCustomPrompt="1"/>
          </p:nvPr>
        </p:nvSpPr>
        <p:spPr>
          <a:xfrm>
            <a:off x="457199"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0" name="Content Placeholder 2">
            <a:extLst>
              <a:ext uri="{FF2B5EF4-FFF2-40B4-BE49-F238E27FC236}">
                <a16:creationId xmlns:a16="http://schemas.microsoft.com/office/drawing/2014/main" id="{54172789-878D-4CCF-BB1B-C89ACB2ECA32}"/>
              </a:ext>
            </a:extLst>
          </p:cNvPr>
          <p:cNvSpPr>
            <a:spLocks noGrp="1"/>
          </p:cNvSpPr>
          <p:nvPr>
            <p:ph idx="13" hasCustomPrompt="1"/>
          </p:nvPr>
        </p:nvSpPr>
        <p:spPr>
          <a:xfrm>
            <a:off x="457199"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1" name="Content Placeholder 2">
            <a:extLst>
              <a:ext uri="{FF2B5EF4-FFF2-40B4-BE49-F238E27FC236}">
                <a16:creationId xmlns:a16="http://schemas.microsoft.com/office/drawing/2014/main" id="{88D449DE-8635-4867-80ED-819C7B60FEB3}"/>
              </a:ext>
            </a:extLst>
          </p:cNvPr>
          <p:cNvSpPr>
            <a:spLocks noGrp="1"/>
          </p:cNvSpPr>
          <p:nvPr>
            <p:ph idx="14" hasCustomPrompt="1"/>
          </p:nvPr>
        </p:nvSpPr>
        <p:spPr>
          <a:xfrm>
            <a:off x="5157312"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2" name="Content Placeholder 2">
            <a:extLst>
              <a:ext uri="{FF2B5EF4-FFF2-40B4-BE49-F238E27FC236}">
                <a16:creationId xmlns:a16="http://schemas.microsoft.com/office/drawing/2014/main" id="{1D6E9811-BE59-4807-BD96-8FAB98FB8115}"/>
              </a:ext>
            </a:extLst>
          </p:cNvPr>
          <p:cNvSpPr>
            <a:spLocks noGrp="1"/>
          </p:cNvSpPr>
          <p:nvPr>
            <p:ph idx="17" hasCustomPrompt="1"/>
          </p:nvPr>
        </p:nvSpPr>
        <p:spPr>
          <a:xfrm>
            <a:off x="5157311"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46102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14" name="Title Placeholder 1">
            <a:extLst>
              <a:ext uri="{FF2B5EF4-FFF2-40B4-BE49-F238E27FC236}">
                <a16:creationId xmlns:a16="http://schemas.microsoft.com/office/drawing/2014/main" id="{5992EC70-7028-4319-A178-A40903937772}"/>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5" name="Content Placeholder 3">
            <a:extLst>
              <a:ext uri="{FF2B5EF4-FFF2-40B4-BE49-F238E27FC236}">
                <a16:creationId xmlns:a16="http://schemas.microsoft.com/office/drawing/2014/main" id="{288ED6CC-2EA5-4CD5-80C4-F89453192DE1}"/>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6" name="Straight Connector 15">
            <a:extLst>
              <a:ext uri="{FF2B5EF4-FFF2-40B4-BE49-F238E27FC236}">
                <a16:creationId xmlns:a16="http://schemas.microsoft.com/office/drawing/2014/main" id="{B598B8FB-D6BB-46A8-8573-FA2614557434}"/>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408C92-BAC9-4142-83D3-0D80016ADC45}"/>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68C10CA0-4964-47B1-A3B9-A5F7EC2C89BF}"/>
              </a:ext>
            </a:extLst>
          </p:cNvPr>
          <p:cNvSpPr>
            <a:spLocks noGrp="1"/>
          </p:cNvSpPr>
          <p:nvPr>
            <p:ph idx="1" hasCustomPrompt="1"/>
          </p:nvPr>
        </p:nvSpPr>
        <p:spPr>
          <a:xfrm>
            <a:off x="457199"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4" name="Content Placeholder 2">
            <a:extLst>
              <a:ext uri="{FF2B5EF4-FFF2-40B4-BE49-F238E27FC236}">
                <a16:creationId xmlns:a16="http://schemas.microsoft.com/office/drawing/2014/main" id="{5F377F66-64A9-41E4-AF62-6169BE0CBBE2}"/>
              </a:ext>
            </a:extLst>
          </p:cNvPr>
          <p:cNvSpPr>
            <a:spLocks noGrp="1"/>
          </p:cNvSpPr>
          <p:nvPr>
            <p:ph idx="13" hasCustomPrompt="1"/>
          </p:nvPr>
        </p:nvSpPr>
        <p:spPr>
          <a:xfrm>
            <a:off x="457199"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5" name="Content Placeholder 2">
            <a:extLst>
              <a:ext uri="{FF2B5EF4-FFF2-40B4-BE49-F238E27FC236}">
                <a16:creationId xmlns:a16="http://schemas.microsoft.com/office/drawing/2014/main" id="{7F88B692-6F38-4A79-B585-105587E2EA22}"/>
              </a:ext>
            </a:extLst>
          </p:cNvPr>
          <p:cNvSpPr>
            <a:spLocks noGrp="1"/>
          </p:cNvSpPr>
          <p:nvPr>
            <p:ph idx="14" hasCustomPrompt="1"/>
          </p:nvPr>
        </p:nvSpPr>
        <p:spPr>
          <a:xfrm>
            <a:off x="5157312"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6" name="Content Placeholder 2">
            <a:extLst>
              <a:ext uri="{FF2B5EF4-FFF2-40B4-BE49-F238E27FC236}">
                <a16:creationId xmlns:a16="http://schemas.microsoft.com/office/drawing/2014/main" id="{921314FF-3B5C-442D-8095-EC4C26A71C5B}"/>
              </a:ext>
            </a:extLst>
          </p:cNvPr>
          <p:cNvSpPr>
            <a:spLocks noGrp="1"/>
          </p:cNvSpPr>
          <p:nvPr>
            <p:ph idx="17" hasCustomPrompt="1"/>
          </p:nvPr>
        </p:nvSpPr>
        <p:spPr>
          <a:xfrm>
            <a:off x="5157311"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2" name="Picture 1" descr="A picture containing icon&#10;&#10;Description automatically generated">
            <a:extLst>
              <a:ext uri="{FF2B5EF4-FFF2-40B4-BE49-F238E27FC236}">
                <a16:creationId xmlns:a16="http://schemas.microsoft.com/office/drawing/2014/main" id="{821C6556-B2C7-46D8-9DA3-A88C3892F7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435847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ubcopy_Tex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10" name="Content Placeholder 2">
            <a:extLst>
              <a:ext uri="{FF2B5EF4-FFF2-40B4-BE49-F238E27FC236}">
                <a16:creationId xmlns:a16="http://schemas.microsoft.com/office/drawing/2014/main" id="{BBF5584F-F00B-49FE-9706-E0599C3D63AB}"/>
              </a:ext>
            </a:extLst>
          </p:cNvPr>
          <p:cNvSpPr>
            <a:spLocks noGrp="1"/>
          </p:cNvSpPr>
          <p:nvPr>
            <p:ph idx="1" hasCustomPrompt="1"/>
          </p:nvPr>
        </p:nvSpPr>
        <p:spPr>
          <a:xfrm>
            <a:off x="457199" y="2358709"/>
            <a:ext cx="5486400" cy="3486648"/>
          </a:xfrm>
        </p:spPr>
        <p:txBody>
          <a:bodyPr/>
          <a:lstStyle>
            <a:lvl1pPr marL="0" indent="0">
              <a:buClr>
                <a:schemeClr val="tx2"/>
              </a:buClr>
              <a:buSzPct val="100000"/>
              <a:buFont typeface="Arial" panose="020B0604020202020204" pitchFamily="34" charset="0"/>
              <a:buNone/>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Placeholder 1">
            <a:extLst>
              <a:ext uri="{FF2B5EF4-FFF2-40B4-BE49-F238E27FC236}">
                <a16:creationId xmlns:a16="http://schemas.microsoft.com/office/drawing/2014/main" id="{1580E611-38C8-438B-A142-6E92FE06D8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1" name="Content Placeholder 3">
            <a:extLst>
              <a:ext uri="{FF2B5EF4-FFF2-40B4-BE49-F238E27FC236}">
                <a16:creationId xmlns:a16="http://schemas.microsoft.com/office/drawing/2014/main" id="{ABA180AE-8FBF-44AC-B5C1-39C3873CCFCA}"/>
              </a:ext>
            </a:extLst>
          </p:cNvPr>
          <p:cNvSpPr>
            <a:spLocks noGrp="1"/>
          </p:cNvSpPr>
          <p:nvPr>
            <p:ph sz="half" idx="2" hasCustomPrompt="1"/>
          </p:nvPr>
        </p:nvSpPr>
        <p:spPr>
          <a:xfrm>
            <a:off x="457199" y="985673"/>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3" name="Straight Connector 12">
            <a:extLst>
              <a:ext uri="{FF2B5EF4-FFF2-40B4-BE49-F238E27FC236}">
                <a16:creationId xmlns:a16="http://schemas.microsoft.com/office/drawing/2014/main" id="{17281F9D-D8B9-4331-B0DC-DE01F7600D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42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Subcopy_Tex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dirty="0"/>
          </a:p>
        </p:txBody>
      </p:sp>
      <p:sp>
        <p:nvSpPr>
          <p:cNvPr id="10" name="Content Placeholder 2">
            <a:extLst>
              <a:ext uri="{FF2B5EF4-FFF2-40B4-BE49-F238E27FC236}">
                <a16:creationId xmlns:a16="http://schemas.microsoft.com/office/drawing/2014/main" id="{BBF5584F-F00B-49FE-9706-E0599C3D63AB}"/>
              </a:ext>
            </a:extLst>
          </p:cNvPr>
          <p:cNvSpPr>
            <a:spLocks noGrp="1"/>
          </p:cNvSpPr>
          <p:nvPr>
            <p:ph idx="1" hasCustomPrompt="1"/>
          </p:nvPr>
        </p:nvSpPr>
        <p:spPr>
          <a:xfrm>
            <a:off x="457199" y="2358709"/>
            <a:ext cx="5486400" cy="3486648"/>
          </a:xfrm>
        </p:spPr>
        <p:txBody>
          <a:bodyPr/>
          <a:lstStyle>
            <a:lvl1pPr marL="0" indent="0">
              <a:buClr>
                <a:schemeClr val="tx2"/>
              </a:buClr>
              <a:buSzPct val="100000"/>
              <a:buFont typeface="Arial" panose="020B0604020202020204" pitchFamily="34" charset="0"/>
              <a:buNone/>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Placeholder 1">
            <a:extLst>
              <a:ext uri="{FF2B5EF4-FFF2-40B4-BE49-F238E27FC236}">
                <a16:creationId xmlns:a16="http://schemas.microsoft.com/office/drawing/2014/main" id="{1580E611-38C8-438B-A142-6E92FE06D8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1" name="Content Placeholder 3">
            <a:extLst>
              <a:ext uri="{FF2B5EF4-FFF2-40B4-BE49-F238E27FC236}">
                <a16:creationId xmlns:a16="http://schemas.microsoft.com/office/drawing/2014/main" id="{ABA180AE-8FBF-44AC-B5C1-39C3873CCFCA}"/>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2" name="Straight Connector 11">
            <a:extLst>
              <a:ext uri="{FF2B5EF4-FFF2-40B4-BE49-F238E27FC236}">
                <a16:creationId xmlns:a16="http://schemas.microsoft.com/office/drawing/2014/main" id="{3D06E61D-1BF2-4056-9ED4-9BD0A1192ABA}"/>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81F9D-D8B9-4331-B0DC-DE01F7600D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2982BF3B-5283-4F0F-8ED2-DD34215B2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22347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4576948-C41D-4D13-A022-9862AE4726E9}" type="slidenum">
              <a:rPr lang="en-ZA" smtClean="0"/>
              <a:t>‹#›</a:t>
            </a:fld>
            <a:endParaRPr lang="en-ZA" dirty="0"/>
          </a:p>
        </p:txBody>
      </p:sp>
      <p:sp>
        <p:nvSpPr>
          <p:cNvPr id="7" name="Title Placeholder 1">
            <a:extLst>
              <a:ext uri="{FF2B5EF4-FFF2-40B4-BE49-F238E27FC236}">
                <a16:creationId xmlns:a16="http://schemas.microsoft.com/office/drawing/2014/main" id="{FE23EC84-AA3C-4D62-A2F9-30DE1531305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71560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Infographics_spli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8A0B0-A71C-44AA-B012-4BB64AEDF5CF}"/>
              </a:ext>
            </a:extLst>
          </p:cNvPr>
          <p:cNvSpPr/>
          <p:nvPr userDrawn="1"/>
        </p:nvSpPr>
        <p:spPr>
          <a:xfrm>
            <a:off x="1" y="-23206"/>
            <a:ext cx="3225496" cy="68812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49E3F657-E800-4722-BDF8-15CE6003ACCC}"/>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1" name="Straight Connector 30">
            <a:extLst>
              <a:ext uri="{FF2B5EF4-FFF2-40B4-BE49-F238E27FC236}">
                <a16:creationId xmlns:a16="http://schemas.microsoft.com/office/drawing/2014/main" id="{04CF002E-C5D5-4AEB-9908-D3E917C77C68}"/>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E18DF4FD-0E6C-4930-AFA1-BC5DBE0F9907}"/>
              </a:ext>
            </a:extLst>
          </p:cNvPr>
          <p:cNvSpPr>
            <a:spLocks noGrp="1"/>
          </p:cNvSpPr>
          <p:nvPr>
            <p:ph type="title" hasCustomPrompt="1"/>
          </p:nvPr>
        </p:nvSpPr>
        <p:spPr>
          <a:xfrm>
            <a:off x="457199" y="188316"/>
            <a:ext cx="2615515"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a:t>
            </a:r>
            <a:br>
              <a:rPr lang="en-US" dirty="0"/>
            </a:br>
            <a:r>
              <a:rPr lang="en-US" dirty="0"/>
              <a:t>Master</a:t>
            </a:r>
            <a:endParaRPr lang="en-ZA" dirty="0"/>
          </a:p>
        </p:txBody>
      </p:sp>
      <p:cxnSp>
        <p:nvCxnSpPr>
          <p:cNvPr id="35" name="Straight Connector 34">
            <a:extLst>
              <a:ext uri="{FF2B5EF4-FFF2-40B4-BE49-F238E27FC236}">
                <a16:creationId xmlns:a16="http://schemas.microsoft.com/office/drawing/2014/main" id="{4F7EB36F-AAC7-4639-B5B2-D3D509A981D5}"/>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03B63AA-BE91-485B-ACF0-5D07B910F9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68514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Double Line">
    <p:spTree>
      <p:nvGrpSpPr>
        <p:cNvPr id="1" name=""/>
        <p:cNvGrpSpPr/>
        <p:nvPr/>
      </p:nvGrpSpPr>
      <p:grpSpPr>
        <a:xfrm>
          <a:off x="0" y="0"/>
          <a:ext cx="0" cy="0"/>
          <a:chOff x="0" y="0"/>
          <a:chExt cx="0" cy="0"/>
        </a:xfrm>
      </p:grpSpPr>
      <p:sp>
        <p:nvSpPr>
          <p:cNvPr id="80" name="Slide Number Placeholder 5">
            <a:extLst>
              <a:ext uri="{FF2B5EF4-FFF2-40B4-BE49-F238E27FC236}">
                <a16:creationId xmlns:a16="http://schemas.microsoft.com/office/drawing/2014/main" id="{6C43E794-98B7-49CC-A5F3-8B9BE8E3A6B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81" name="Straight Connector 80">
            <a:extLst>
              <a:ext uri="{FF2B5EF4-FFF2-40B4-BE49-F238E27FC236}">
                <a16:creationId xmlns:a16="http://schemas.microsoft.com/office/drawing/2014/main" id="{D277BA73-D2D1-4199-AAE9-3F5FCAB2A14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9" name="Title Placeholder 1">
            <a:extLst>
              <a:ext uri="{FF2B5EF4-FFF2-40B4-BE49-F238E27FC236}">
                <a16:creationId xmlns:a16="http://schemas.microsoft.com/office/drawing/2014/main" id="{B860DAA4-6801-4AF0-96F1-4DF8E1C09B7D}"/>
              </a:ext>
            </a:extLst>
          </p:cNvPr>
          <p:cNvSpPr>
            <a:spLocks noGrp="1"/>
          </p:cNvSpPr>
          <p:nvPr>
            <p:ph type="title"/>
          </p:nvPr>
        </p:nvSpPr>
        <p:spPr>
          <a:xfrm>
            <a:off x="457199" y="188316"/>
            <a:ext cx="3002693" cy="780032"/>
          </a:xfrm>
          <a:prstGeom prst="rect">
            <a:avLst/>
          </a:prstGeom>
        </p:spPr>
        <p:txBody>
          <a:bodyPr vert="horz" lIns="0" tIns="45720" rIns="91440" bIns="45720" rtlCol="0" anchor="t">
            <a:noAutofit/>
          </a:bodyPr>
          <a:lstStyle/>
          <a:p>
            <a:r>
              <a:rPr lang="en-US" dirty="0"/>
              <a:t>Click to edit Master title style</a:t>
            </a:r>
            <a:endParaRPr lang="en-ZA" dirty="0"/>
          </a:p>
        </p:txBody>
      </p:sp>
      <p:cxnSp>
        <p:nvCxnSpPr>
          <p:cNvPr id="30" name="Straight Connector 29">
            <a:extLst>
              <a:ext uri="{FF2B5EF4-FFF2-40B4-BE49-F238E27FC236}">
                <a16:creationId xmlns:a16="http://schemas.microsoft.com/office/drawing/2014/main" id="{080753E4-0E41-4784-97B7-7C095C0DF0C7}"/>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A91E9BC2-76FF-45B7-B191-EBD35138F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669122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Only Dark">
    <p:bg>
      <p:bgPr>
        <a:solidFill>
          <a:schemeClr val="tx2"/>
        </a:solidFill>
        <a:effectLst/>
      </p:bgPr>
    </p:bg>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AE4603D0-8A3A-4D7C-A2BD-75D9B6A3AC71}"/>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bg1"/>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D81B3923-C32E-4264-A712-41AFD502DABF}"/>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Title Placeholder 1">
            <a:extLst>
              <a:ext uri="{FF2B5EF4-FFF2-40B4-BE49-F238E27FC236}">
                <a16:creationId xmlns:a16="http://schemas.microsoft.com/office/drawing/2014/main" id="{97D18F45-05A6-466E-8104-778FCA4873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57" name="Straight Connector 56">
            <a:extLst>
              <a:ext uri="{FF2B5EF4-FFF2-40B4-BE49-F238E27FC236}">
                <a16:creationId xmlns:a16="http://schemas.microsoft.com/office/drawing/2014/main" id="{7C906551-3758-4FCE-88AE-E87320D78644}"/>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423E80-5F0B-407A-A6F7-9C10F5102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526923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Dowble Line Dark">
    <p:bg>
      <p:bgPr>
        <a:solidFill>
          <a:schemeClr val="tx2"/>
        </a:solidFill>
        <a:effectLst/>
      </p:bgPr>
    </p:bg>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8CDF719-EFE9-4B93-B837-900E2AC5D73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F9006F02-D3EF-4A96-BE6C-DCADC819DDA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0" name="Title Placeholder 1">
            <a:extLst>
              <a:ext uri="{FF2B5EF4-FFF2-40B4-BE49-F238E27FC236}">
                <a16:creationId xmlns:a16="http://schemas.microsoft.com/office/drawing/2014/main" id="{40AE7BA3-10FD-4EA4-8911-AAFC7211A85E}"/>
              </a:ext>
            </a:extLst>
          </p:cNvPr>
          <p:cNvSpPr>
            <a:spLocks noGrp="1"/>
          </p:cNvSpPr>
          <p:nvPr>
            <p:ph type="title" hasCustomPrompt="1"/>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a:t>
            </a:r>
            <a:br>
              <a:rPr lang="en-US" dirty="0"/>
            </a:br>
            <a:r>
              <a:rPr lang="en-US" dirty="0"/>
              <a:t>Master title style</a:t>
            </a:r>
            <a:endParaRPr lang="en-ZA" dirty="0"/>
          </a:p>
        </p:txBody>
      </p:sp>
      <p:cxnSp>
        <p:nvCxnSpPr>
          <p:cNvPr id="31" name="Straight Connector 30">
            <a:extLst>
              <a:ext uri="{FF2B5EF4-FFF2-40B4-BE49-F238E27FC236}">
                <a16:creationId xmlns:a16="http://schemas.microsoft.com/office/drawing/2014/main" id="{BB0D5BC1-051E-4A4E-A33B-094B9C246054}"/>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6ECAFA-96B4-4A3B-83C5-D045710248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7539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lain">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22363"/>
            <a:ext cx="6743700" cy="2387600"/>
          </a:xfrm>
        </p:spPr>
        <p:txBody>
          <a:bodyPr anchor="b">
            <a:noAutofit/>
          </a:bodyPr>
          <a:lstStyle>
            <a:lvl1pPr algn="ctr">
              <a:lnSpc>
                <a:spcPct val="85000"/>
              </a:lnSpc>
              <a:defRPr sz="4800" spc="30" baseline="0"/>
            </a:lvl1pPr>
          </a:lstStyle>
          <a:p>
            <a:r>
              <a:rPr lang="en-US" dirty="0"/>
              <a:t>Click to edit Master title style</a:t>
            </a:r>
            <a:endParaRPr lang="en-ZA" dirty="0"/>
          </a:p>
        </p:txBody>
      </p:sp>
      <p:sp>
        <p:nvSpPr>
          <p:cNvPr id="3" name="Subtitle 2"/>
          <p:cNvSpPr>
            <a:spLocks noGrp="1"/>
          </p:cNvSpPr>
          <p:nvPr>
            <p:ph type="subTitle" idx="1"/>
          </p:nvPr>
        </p:nvSpPr>
        <p:spPr>
          <a:xfrm>
            <a:off x="1200150" y="3602038"/>
            <a:ext cx="6743700" cy="1655762"/>
          </a:xfrm>
        </p:spPr>
        <p:txBody>
          <a:bodyPr/>
          <a:lstStyle>
            <a:lvl1pPr marL="0" indent="0" algn="ctr">
              <a:buNone/>
              <a:defRPr sz="24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7" name="Slide Number Placeholder 5">
            <a:extLst>
              <a:ext uri="{FF2B5EF4-FFF2-40B4-BE49-F238E27FC236}">
                <a16:creationId xmlns:a16="http://schemas.microsoft.com/office/drawing/2014/main" id="{DC5ACE0F-4C40-42B1-812C-DC029215669F}"/>
              </a:ext>
            </a:extLst>
          </p:cNvPr>
          <p:cNvSpPr txBox="1">
            <a:spLocks/>
          </p:cNvSpPr>
          <p:nvPr userDrawn="1"/>
        </p:nvSpPr>
        <p:spPr>
          <a:xfrm>
            <a:off x="11787881" y="6499605"/>
            <a:ext cx="207449" cy="207089"/>
          </a:xfrm>
          <a:prstGeom prst="rect">
            <a:avLst/>
          </a:prstGeom>
          <a:solidFill>
            <a:schemeClr val="bg2"/>
          </a:solidFill>
        </p:spPr>
        <p:txBody>
          <a:bodyPr vert="horz" lIns="0" tIns="0" rIns="0" bIns="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576948-C41D-4D13-A022-9862AE4726E9}" type="slidenum">
              <a:rPr lang="en-ZA" smtClean="0"/>
              <a:pPr/>
              <a:t>‹#›</a:t>
            </a:fld>
            <a:endParaRPr lang="en-ZA" dirty="0"/>
          </a:p>
        </p:txBody>
      </p:sp>
      <p:cxnSp>
        <p:nvCxnSpPr>
          <p:cNvPr id="8" name="Straight Connector 7">
            <a:extLst>
              <a:ext uri="{FF2B5EF4-FFF2-40B4-BE49-F238E27FC236}">
                <a16:creationId xmlns:a16="http://schemas.microsoft.com/office/drawing/2014/main" id="{BECE73C8-2714-44E1-B08A-4C870ACC8269}"/>
              </a:ext>
            </a:extLst>
          </p:cNvPr>
          <p:cNvCxnSpPr>
            <a:cxnSpLocks/>
          </p:cNvCxnSpPr>
          <p:nvPr userDrawn="1"/>
        </p:nvCxnSpPr>
        <p:spPr>
          <a:xfrm>
            <a:off x="200024" y="6355767"/>
            <a:ext cx="1179195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3196219E-67A0-47BA-8E79-B5BE9425D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95605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Large image 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82858" y="1304925"/>
            <a:ext cx="3660682" cy="4351338"/>
          </a:xfrm>
        </p:spPr>
        <p:txBody>
          <a:bodyPr lIns="0"/>
          <a:lstStyle>
            <a:lvl1pPr marL="0" indent="0">
              <a:buClr>
                <a:schemeClr val="tx2"/>
              </a:buClr>
              <a:buSzPct val="100000"/>
              <a:buFont typeface="Arial" panose="020B0604020202020204" pitchFamily="34" charset="0"/>
              <a:buNone/>
              <a:defRPr>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457199" y="1304925"/>
            <a:ext cx="3770086" cy="3770086"/>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10" name="Title Placeholder 1">
            <a:extLst>
              <a:ext uri="{FF2B5EF4-FFF2-40B4-BE49-F238E27FC236}">
                <a16:creationId xmlns:a16="http://schemas.microsoft.com/office/drawing/2014/main" id="{472AB00F-1455-4556-9FA0-CD70C037B17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136716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Medium Image 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091" y="1966098"/>
            <a:ext cx="4113909" cy="583746"/>
          </a:xfrm>
        </p:spPr>
        <p:txBody>
          <a:bodyPr lIns="0"/>
          <a:lstStyle>
            <a:lvl1pPr marL="0" indent="0">
              <a:buClr>
                <a:schemeClr val="tx2"/>
              </a:buClr>
              <a:buSzPct val="100000"/>
              <a:buFont typeface="Arial" panose="020B0604020202020204" pitchFamily="34" charset="0"/>
              <a:buNone/>
              <a:defRPr sz="2400" b="0">
                <a:solidFill>
                  <a:schemeClr val="tx2"/>
                </a:solidFill>
                <a:latin typeface="Montserrat SemiBold" panose="000007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dirty="0"/>
          </a:p>
        </p:txBody>
      </p:sp>
      <p:sp>
        <p:nvSpPr>
          <p:cNvPr id="8" name="Picture Placeholder 7"/>
          <p:cNvSpPr>
            <a:spLocks noGrp="1"/>
          </p:cNvSpPr>
          <p:nvPr>
            <p:ph type="pic" sz="quarter" idx="13" hasCustomPrompt="1"/>
          </p:nvPr>
        </p:nvSpPr>
        <p:spPr>
          <a:xfrm>
            <a:off x="948123" y="1212103"/>
            <a:ext cx="2675483" cy="2675483"/>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9" name="Content Placeholder 2">
            <a:extLst>
              <a:ext uri="{FF2B5EF4-FFF2-40B4-BE49-F238E27FC236}">
                <a16:creationId xmlns:a16="http://schemas.microsoft.com/office/drawing/2014/main" id="{A31118DA-1CA8-4176-B695-FCC02FA72B1E}"/>
              </a:ext>
            </a:extLst>
          </p:cNvPr>
          <p:cNvSpPr>
            <a:spLocks noGrp="1"/>
          </p:cNvSpPr>
          <p:nvPr>
            <p:ph idx="14" hasCustomPrompt="1"/>
          </p:nvPr>
        </p:nvSpPr>
        <p:spPr>
          <a:xfrm>
            <a:off x="3886199" y="2549843"/>
            <a:ext cx="4593567" cy="1211273"/>
          </a:xfrm>
        </p:spPr>
        <p:txBody>
          <a:bodyPr lIns="0"/>
          <a:lstStyle>
            <a:lvl1pPr marL="0" indent="0">
              <a:buClr>
                <a:schemeClr val="tx2"/>
              </a:buClr>
              <a:buSzPct val="100000"/>
              <a:buFont typeface="Arial" panose="020B0604020202020204" pitchFamily="34" charset="0"/>
              <a:buNone/>
              <a:defRPr sz="14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 123.456.7890 | P: 123.456.7890</a:t>
            </a:r>
            <a:br>
              <a:rPr lang="en-US" dirty="0"/>
            </a:br>
            <a:r>
              <a:rPr lang="en-US" dirty="0"/>
              <a:t>insert.name@lument.com</a:t>
            </a:r>
            <a:br>
              <a:rPr lang="en-US" dirty="0"/>
            </a:br>
            <a:r>
              <a:rPr lang="en-US" dirty="0"/>
              <a:t>123 Insert Address Here, State, XX 12345</a:t>
            </a:r>
            <a:br>
              <a:rPr lang="en-US" dirty="0"/>
            </a:br>
            <a:r>
              <a:rPr lang="en-US" dirty="0"/>
              <a:t>LUMENT.COM</a:t>
            </a:r>
          </a:p>
        </p:txBody>
      </p:sp>
      <p:sp>
        <p:nvSpPr>
          <p:cNvPr id="11" name="Title Placeholder 1">
            <a:extLst>
              <a:ext uri="{FF2B5EF4-FFF2-40B4-BE49-F238E27FC236}">
                <a16:creationId xmlns:a16="http://schemas.microsoft.com/office/drawing/2014/main" id="{11A847B4-67DF-435E-AF93-B5BF0A01041D}"/>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345914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9_Team Peopl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485271"/>
            <a:ext cx="1590676" cy="1590676"/>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13" name="Content Placeholder 3">
            <a:extLst>
              <a:ext uri="{FF2B5EF4-FFF2-40B4-BE49-F238E27FC236}">
                <a16:creationId xmlns:a16="http://schemas.microsoft.com/office/drawing/2014/main" id="{B70F7CE6-4303-4E3F-9F3C-09B3BEEE57F5}"/>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4" name="Content Placeholder 2">
            <a:extLst>
              <a:ext uri="{FF2B5EF4-FFF2-40B4-BE49-F238E27FC236}">
                <a16:creationId xmlns:a16="http://schemas.microsoft.com/office/drawing/2014/main" id="{139AC0EE-7209-4886-B884-4F8F921582F5}"/>
              </a:ext>
            </a:extLst>
          </p:cNvPr>
          <p:cNvSpPr>
            <a:spLocks noGrp="1"/>
          </p:cNvSpPr>
          <p:nvPr>
            <p:ph idx="1" hasCustomPrompt="1"/>
          </p:nvPr>
        </p:nvSpPr>
        <p:spPr>
          <a:xfrm>
            <a:off x="2237697" y="1493433"/>
            <a:ext cx="3129642" cy="4682861"/>
          </a:xfrm>
        </p:spPr>
        <p:txBody>
          <a:bodyPr lIns="0"/>
          <a:lstStyle>
            <a:lvl1pPr marL="0" indent="0">
              <a:buClr>
                <a:schemeClr val="tx2"/>
              </a:buClr>
              <a:buSzPct val="100000"/>
              <a:buFont typeface="Arial" panose="020B0604020202020204" pitchFamily="34" charset="0"/>
              <a:buNone/>
              <a:defRPr sz="950">
                <a:solidFill>
                  <a:schemeClr val="tx1"/>
                </a:solidFill>
              </a:defRPr>
            </a:lvl1pPr>
            <a:lvl2pPr marL="361950" indent="-133350">
              <a:defRPr sz="950">
                <a:solidFill>
                  <a:schemeClr val="tx1"/>
                </a:solidFill>
              </a:defRPr>
            </a:lvl2pPr>
            <a:lvl3pPr marL="628650" indent="-171450">
              <a:defRPr sz="950">
                <a:solidFill>
                  <a:schemeClr val="tx1"/>
                </a:solidFill>
              </a:defRPr>
            </a:lvl3pPr>
            <a:lvl4pPr>
              <a:defRPr sz="950" b="0">
                <a:solidFill>
                  <a:schemeClr val="tx1"/>
                </a:solidFill>
              </a:defRPr>
            </a:lvl4pPr>
            <a:lvl5pPr>
              <a:defRPr sz="9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5" name="Content Placeholder 2">
            <a:extLst>
              <a:ext uri="{FF2B5EF4-FFF2-40B4-BE49-F238E27FC236}">
                <a16:creationId xmlns:a16="http://schemas.microsoft.com/office/drawing/2014/main" id="{414E34AD-C04A-47F4-80BF-58E78EFF134B}"/>
              </a:ext>
            </a:extLst>
          </p:cNvPr>
          <p:cNvSpPr>
            <a:spLocks noGrp="1"/>
          </p:cNvSpPr>
          <p:nvPr>
            <p:ph idx="14" hasCustomPrompt="1"/>
          </p:nvPr>
        </p:nvSpPr>
        <p:spPr>
          <a:xfrm>
            <a:off x="5557160" y="1493433"/>
            <a:ext cx="3129642" cy="4682861"/>
          </a:xfrm>
        </p:spPr>
        <p:txBody>
          <a:bodyPr lIns="0"/>
          <a:lstStyle>
            <a:lvl1pPr marL="0" indent="0">
              <a:buClr>
                <a:schemeClr val="tx2"/>
              </a:buClr>
              <a:buSzPct val="100000"/>
              <a:buFont typeface="Arial" panose="020B0604020202020204" pitchFamily="34" charset="0"/>
              <a:buNone/>
              <a:defRPr sz="950">
                <a:solidFill>
                  <a:schemeClr val="tx1"/>
                </a:solidFill>
              </a:defRPr>
            </a:lvl1pPr>
            <a:lvl2pPr marL="361950" indent="-133350">
              <a:defRPr sz="950">
                <a:solidFill>
                  <a:schemeClr val="tx1"/>
                </a:solidFill>
              </a:defRPr>
            </a:lvl2pPr>
            <a:lvl3pPr marL="628650" indent="-171450">
              <a:defRPr sz="950">
                <a:solidFill>
                  <a:schemeClr val="tx1"/>
                </a:solidFill>
              </a:defRPr>
            </a:lvl3pPr>
            <a:lvl4pPr>
              <a:defRPr sz="950" b="0">
                <a:solidFill>
                  <a:schemeClr val="tx1"/>
                </a:solidFill>
              </a:defRPr>
            </a:lvl4pPr>
            <a:lvl5pPr>
              <a:defRPr sz="9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Slide Number Placeholder 5">
            <a:extLst>
              <a:ext uri="{FF2B5EF4-FFF2-40B4-BE49-F238E27FC236}">
                <a16:creationId xmlns:a16="http://schemas.microsoft.com/office/drawing/2014/main" id="{9E1B9531-3575-4159-B5AA-2C766B38320D}"/>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7" name="Straight Connector 16">
            <a:extLst>
              <a:ext uri="{FF2B5EF4-FFF2-40B4-BE49-F238E27FC236}">
                <a16:creationId xmlns:a16="http://schemas.microsoft.com/office/drawing/2014/main" id="{0AFAAAF7-30DD-476E-86F3-881529047166}"/>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2" name="Title Placeholder 1">
            <a:extLst>
              <a:ext uri="{FF2B5EF4-FFF2-40B4-BE49-F238E27FC236}">
                <a16:creationId xmlns:a16="http://schemas.microsoft.com/office/drawing/2014/main" id="{91360848-41D3-456C-AD6C-D799AE72015C}"/>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cxnSp>
        <p:nvCxnSpPr>
          <p:cNvPr id="43" name="Straight Connector 42">
            <a:extLst>
              <a:ext uri="{FF2B5EF4-FFF2-40B4-BE49-F238E27FC236}">
                <a16:creationId xmlns:a16="http://schemas.microsoft.com/office/drawing/2014/main" id="{D31A38EF-A7D0-4AA8-937C-74AE65114D2D}"/>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CEC7F99C-25BD-4B3F-BE61-BBFE00268B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1161124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chemeClr val="tx2"/>
        </a:solidFill>
        <a:effectLst/>
      </p:bgPr>
    </p:bg>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ACEEB461-CF66-434B-91E9-75334A2568B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2" name="Straight Connector 31">
            <a:extLst>
              <a:ext uri="{FF2B5EF4-FFF2-40B4-BE49-F238E27FC236}">
                <a16:creationId xmlns:a16="http://schemas.microsoft.com/office/drawing/2014/main" id="{F11A3B3E-EEA9-44E3-8251-DBE2444A155F}"/>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CD6B5B-93E4-4A00-87E6-FCD8D289E7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3084219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6" name="Slide Number Placeholder 5">
            <a:extLst>
              <a:ext uri="{FF2B5EF4-FFF2-40B4-BE49-F238E27FC236}">
                <a16:creationId xmlns:a16="http://schemas.microsoft.com/office/drawing/2014/main" id="{4E8A7478-F03D-4E0F-81FC-9AFDDCC61E9F}"/>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57" name="Straight Connector 56">
            <a:extLst>
              <a:ext uri="{FF2B5EF4-FFF2-40B4-BE49-F238E27FC236}">
                <a16:creationId xmlns:a16="http://schemas.microsoft.com/office/drawing/2014/main" id="{527546C6-20D1-4460-B1CF-C1A172BF431B}"/>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7550B076-592F-493E-A5BC-31748FF4F1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53350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Dark">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sitting, dark, computer, computer&#10;&#10;Description automatically generated">
            <a:extLst>
              <a:ext uri="{FF2B5EF4-FFF2-40B4-BE49-F238E27FC236}">
                <a16:creationId xmlns:a16="http://schemas.microsoft.com/office/drawing/2014/main" id="{D7EBB9A3-8F87-4297-9F00-6A6812FA8A34}"/>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572460"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8" name="Picture Placeholder 7">
            <a:extLst>
              <a:ext uri="{FF2B5EF4-FFF2-40B4-BE49-F238E27FC236}">
                <a16:creationId xmlns:a16="http://schemas.microsoft.com/office/drawing/2014/main" id="{94EF52A9-2227-41B0-AFCE-AD295F1D3FF0}"/>
              </a:ext>
            </a:extLst>
          </p:cNvPr>
          <p:cNvSpPr>
            <a:spLocks noGrp="1"/>
          </p:cNvSpPr>
          <p:nvPr>
            <p:ph type="pic" sz="quarter" idx="13" hasCustomPrompt="1"/>
          </p:nvPr>
        </p:nvSpPr>
        <p:spPr>
          <a:xfrm>
            <a:off x="0" y="0"/>
            <a:ext cx="9144000" cy="2617743"/>
          </a:xfrm>
          <a:prstGeom prst="rect">
            <a:avLst/>
          </a:prstGeom>
          <a:noFill/>
        </p:spPr>
        <p:txBody>
          <a:bodyPr anchor="ctr"/>
          <a:lstStyle>
            <a:lvl1pPr marL="0" indent="0" algn="ctr">
              <a:buNone/>
              <a:defRPr sz="1100" i="1">
                <a:solidFill>
                  <a:schemeClr val="bg1"/>
                </a:solidFill>
              </a:defRPr>
            </a:lvl1pPr>
          </a:lstStyle>
          <a:p>
            <a:r>
              <a:rPr lang="en-ZA" dirty="0"/>
              <a:t>Half Page Image</a:t>
            </a:r>
          </a:p>
        </p:txBody>
      </p:sp>
      <p:sp>
        <p:nvSpPr>
          <p:cNvPr id="33" name="Slide Number Placeholder 5">
            <a:extLst>
              <a:ext uri="{FF2B5EF4-FFF2-40B4-BE49-F238E27FC236}">
                <a16:creationId xmlns:a16="http://schemas.microsoft.com/office/drawing/2014/main" id="{B3718610-6A25-4594-AE96-FF2F97339880}"/>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4" name="Straight Connector 33">
            <a:extLst>
              <a:ext uri="{FF2B5EF4-FFF2-40B4-BE49-F238E27FC236}">
                <a16:creationId xmlns:a16="http://schemas.microsoft.com/office/drawing/2014/main" id="{FC05E2EA-1212-438B-807E-F7D2913D22B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54FD8D5-E5F2-4E26-979F-5CA01318BBE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58679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1_Section_Divider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6E948304-9E4C-41A9-A4CF-7CFF4A1990E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5" name="Rectangle 4">
            <a:extLst>
              <a:ext uri="{FF2B5EF4-FFF2-40B4-BE49-F238E27FC236}">
                <a16:creationId xmlns:a16="http://schemas.microsoft.com/office/drawing/2014/main" id="{D42D860F-659A-4ECA-9B3A-01017E21DB79}"/>
              </a:ext>
            </a:extLst>
          </p:cNvPr>
          <p:cNvSpPr/>
          <p:nvPr userDrawn="1"/>
        </p:nvSpPr>
        <p:spPr>
          <a:xfrm>
            <a:off x="0" y="3238501"/>
            <a:ext cx="9144000" cy="3619499"/>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tx2"/>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8" name="Picture Placeholder 7">
            <a:extLst>
              <a:ext uri="{FF2B5EF4-FFF2-40B4-BE49-F238E27FC236}">
                <a16:creationId xmlns:a16="http://schemas.microsoft.com/office/drawing/2014/main" id="{94EF52A9-2227-41B0-AFCE-AD295F1D3FF0}"/>
              </a:ext>
            </a:extLst>
          </p:cNvPr>
          <p:cNvSpPr>
            <a:spLocks noGrp="1"/>
          </p:cNvSpPr>
          <p:nvPr>
            <p:ph type="pic" sz="quarter" idx="13" hasCustomPrompt="1"/>
          </p:nvPr>
        </p:nvSpPr>
        <p:spPr>
          <a:xfrm>
            <a:off x="0" y="0"/>
            <a:ext cx="9144000" cy="2617743"/>
          </a:xfrm>
          <a:prstGeom prst="rect">
            <a:avLst/>
          </a:prstGeom>
          <a:noFill/>
        </p:spPr>
        <p:txBody>
          <a:bodyPr anchor="ctr"/>
          <a:lstStyle>
            <a:lvl1pPr marL="0" indent="0" algn="ctr">
              <a:buNone/>
              <a:defRPr sz="1100" i="1">
                <a:solidFill>
                  <a:schemeClr val="tx2"/>
                </a:solidFill>
              </a:defRPr>
            </a:lvl1pPr>
          </a:lstStyle>
          <a:p>
            <a:r>
              <a:rPr lang="en-ZA" dirty="0"/>
              <a:t>Half Page Image</a:t>
            </a:r>
          </a:p>
        </p:txBody>
      </p:sp>
      <p:cxnSp>
        <p:nvCxnSpPr>
          <p:cNvPr id="145" name="Straight Connector 144">
            <a:extLst>
              <a:ext uri="{FF2B5EF4-FFF2-40B4-BE49-F238E27FC236}">
                <a16:creationId xmlns:a16="http://schemas.microsoft.com/office/drawing/2014/main" id="{3720B9C5-D753-4148-BE25-815835245287}"/>
              </a:ext>
            </a:extLst>
          </p:cNvPr>
          <p:cNvCxnSpPr>
            <a:cxnSpLocks/>
          </p:cNvCxnSpPr>
          <p:nvPr userDrawn="1"/>
        </p:nvCxnSpPr>
        <p:spPr>
          <a:xfrm>
            <a:off x="200024" y="6355767"/>
            <a:ext cx="1179195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81DEF6E-7498-4A33-AA64-4075F34BFD1C}"/>
              </a:ext>
            </a:extLst>
          </p:cNvPr>
          <p:cNvSpPr>
            <a:spLocks noGrp="1"/>
          </p:cNvSpPr>
          <p:nvPr>
            <p:ph type="sldNum" sz="quarter" idx="14"/>
          </p:nvPr>
        </p:nvSpPr>
        <p:spPr/>
        <p:txBody>
          <a:bodyPr/>
          <a:lstStyle/>
          <a:p>
            <a:fld id="{14576948-C41D-4D13-A022-9862AE4726E9}" type="slidenum">
              <a:rPr lang="en-ZA" smtClean="0"/>
              <a:pPr/>
              <a:t>‹#›</a:t>
            </a:fld>
            <a:endParaRPr lang="en-ZA" dirty="0"/>
          </a:p>
        </p:txBody>
      </p:sp>
      <p:pic>
        <p:nvPicPr>
          <p:cNvPr id="3" name="Picture 2" descr="A picture containing icon&#10;&#10;Description automatically generated">
            <a:extLst>
              <a:ext uri="{FF2B5EF4-FFF2-40B4-BE49-F238E27FC236}">
                <a16:creationId xmlns:a16="http://schemas.microsoft.com/office/drawing/2014/main" id="{3A5A7B51-BB7E-4064-AD32-A6B806EB64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98474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Divider Full pic">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F78146D-024A-4859-843D-4755F6F8A832}"/>
              </a:ext>
            </a:extLst>
          </p:cNvPr>
          <p:cNvSpPr>
            <a:spLocks noGrp="1"/>
          </p:cNvSpPr>
          <p:nvPr>
            <p:ph type="pic" sz="quarter" idx="13" hasCustomPrompt="1"/>
          </p:nvPr>
        </p:nvSpPr>
        <p:spPr>
          <a:xfrm>
            <a:off x="0" y="0"/>
            <a:ext cx="9144000" cy="6360391"/>
          </a:xfrm>
          <a:solidFill>
            <a:schemeClr val="bg2">
              <a:lumMod val="90000"/>
            </a:schemeClr>
          </a:solidFill>
        </p:spPr>
        <p:txBody>
          <a:bodyPr anchor="ctr"/>
          <a:lstStyle>
            <a:lvl1pPr marL="0" indent="0" algn="ctr">
              <a:buNone/>
              <a:defRPr sz="1200" i="1">
                <a:solidFill>
                  <a:schemeClr val="bg1"/>
                </a:solidFill>
              </a:defRPr>
            </a:lvl1pPr>
          </a:lstStyle>
          <a:p>
            <a:r>
              <a:rPr lang="en-ZA" dirty="0"/>
              <a:t>Insert or Drag &amp; Drop Picture Here</a:t>
            </a:r>
          </a:p>
        </p:txBody>
      </p:sp>
      <p:sp>
        <p:nvSpPr>
          <p:cNvPr id="6" name="Title 1">
            <a:extLst>
              <a:ext uri="{FF2B5EF4-FFF2-40B4-BE49-F238E27FC236}">
                <a16:creationId xmlns:a16="http://schemas.microsoft.com/office/drawing/2014/main" id="{D1F61FDD-6622-4E6C-9C15-42A919024806}"/>
              </a:ext>
            </a:extLst>
          </p:cNvPr>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sp>
        <p:nvSpPr>
          <p:cNvPr id="2" name="Slide Number Placeholder 1">
            <a:extLst>
              <a:ext uri="{FF2B5EF4-FFF2-40B4-BE49-F238E27FC236}">
                <a16:creationId xmlns:a16="http://schemas.microsoft.com/office/drawing/2014/main" id="{A0A39029-8BDC-422E-9995-1944A0EF8069}"/>
              </a:ext>
            </a:extLst>
          </p:cNvPr>
          <p:cNvSpPr>
            <a:spLocks noGrp="1"/>
          </p:cNvSpPr>
          <p:nvPr>
            <p:ph type="sldNum" sz="quarter" idx="14"/>
          </p:nvPr>
        </p:nvSpPr>
        <p:spPr/>
        <p:txBody>
          <a:bodyPr/>
          <a:lstStyle/>
          <a:p>
            <a:fld id="{14576948-C41D-4D13-A022-9862AE4726E9}" type="slidenum">
              <a:rPr lang="en-ZA" smtClean="0"/>
              <a:pPr/>
              <a:t>‹#›</a:t>
            </a:fld>
            <a:endParaRPr lang="en-ZA" dirty="0"/>
          </a:p>
        </p:txBody>
      </p:sp>
      <p:cxnSp>
        <p:nvCxnSpPr>
          <p:cNvPr id="7" name="Straight Connector 6">
            <a:extLst>
              <a:ext uri="{FF2B5EF4-FFF2-40B4-BE49-F238E27FC236}">
                <a16:creationId xmlns:a16="http://schemas.microsoft.com/office/drawing/2014/main" id="{BD631829-CA47-4884-B42D-DE2C16BC4B37}"/>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51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FullBlue">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sitting, dark, computer, computer&#10;&#10;Description automatically generated">
            <a:extLst>
              <a:ext uri="{FF2B5EF4-FFF2-40B4-BE49-F238E27FC236}">
                <a16:creationId xmlns:a16="http://schemas.microsoft.com/office/drawing/2014/main" id="{93DBB2AA-771F-411B-B5E5-16DC4F89A579}"/>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sp>
        <p:nvSpPr>
          <p:cNvPr id="81" name="Slide Number Placeholder 5">
            <a:extLst>
              <a:ext uri="{FF2B5EF4-FFF2-40B4-BE49-F238E27FC236}">
                <a16:creationId xmlns:a16="http://schemas.microsoft.com/office/drawing/2014/main" id="{4D97C867-CCF0-4ECA-97EF-271483F23201}"/>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82" name="Straight Connector 81">
            <a:extLst>
              <a:ext uri="{FF2B5EF4-FFF2-40B4-BE49-F238E27FC236}">
                <a16:creationId xmlns:a16="http://schemas.microsoft.com/office/drawing/2014/main" id="{36D58B33-723A-484D-BB48-1F3148A76B20}"/>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226FAD-A4AE-4E84-BC7C-A866D8890A1C}"/>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65BF7C9-5DD6-40D4-A4AD-099C0691CB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712552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88316"/>
            <a:ext cx="7543801" cy="780032"/>
          </a:xfrm>
          <a:prstGeom prst="rect">
            <a:avLst/>
          </a:prstGeom>
        </p:spPr>
        <p:txBody>
          <a:bodyPr vert="horz" lIns="0" tIns="45720" rIns="0" bIns="45720" rtlCol="0" anchor="t">
            <a:no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147814"/>
            <a:ext cx="7543800" cy="4351338"/>
          </a:xfrm>
          <a:prstGeom prst="rect">
            <a:avLst/>
          </a:prstGeom>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2D6D786F-736F-4CB5-A913-C81B9B2D5F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18F286-817D-4CB1-BF98-FE33F88C8AEB}"/>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FFAA081E-C4ED-4A63-9AD9-4BC8DECEFE05}"/>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849175753"/>
      </p:ext>
    </p:extLst>
  </p:cSld>
  <p:clrMap bg1="lt1" tx1="dk1" bg2="lt2" tx2="dk2" accent1="accent1" accent2="accent2" accent3="accent3" accent4="accent4" accent5="accent5" accent6="accent6" hlink="hlink" folHlink="folHlink"/>
  <p:sldLayoutIdLst>
    <p:sldLayoutId id="2147483708" r:id="rId1"/>
    <p:sldLayoutId id="2147483724" r:id="rId2"/>
    <p:sldLayoutId id="2147483681" r:id="rId3"/>
    <p:sldLayoutId id="2147483691" r:id="rId4"/>
    <p:sldLayoutId id="2147483680" r:id="rId5"/>
    <p:sldLayoutId id="2147483696" r:id="rId6"/>
    <p:sldLayoutId id="2147483706" r:id="rId7"/>
    <p:sldLayoutId id="2147483667" r:id="rId8"/>
    <p:sldLayoutId id="2147483716" r:id="rId9"/>
    <p:sldLayoutId id="2147483717" r:id="rId10"/>
    <p:sldLayoutId id="2147483661" r:id="rId11"/>
    <p:sldLayoutId id="2147483679" r:id="rId12"/>
    <p:sldLayoutId id="2147483650" r:id="rId13"/>
    <p:sldLayoutId id="2147483662" r:id="rId14"/>
    <p:sldLayoutId id="2147483709" r:id="rId15"/>
    <p:sldLayoutId id="2147483712" r:id="rId16"/>
    <p:sldLayoutId id="2147483694" r:id="rId17"/>
    <p:sldLayoutId id="2147483722" r:id="rId18"/>
    <p:sldLayoutId id="2147483727" r:id="rId19"/>
    <p:sldLayoutId id="2147483726" r:id="rId20"/>
    <p:sldLayoutId id="2147483728" r:id="rId21"/>
    <p:sldLayoutId id="2147483664" r:id="rId22"/>
    <p:sldLayoutId id="2147483703" r:id="rId23"/>
    <p:sldLayoutId id="2147483697" r:id="rId24"/>
    <p:sldLayoutId id="2147483676" r:id="rId25"/>
    <p:sldLayoutId id="2147483677" r:id="rId26"/>
    <p:sldLayoutId id="2147483695" r:id="rId27"/>
    <p:sldLayoutId id="2147483669" r:id="rId28"/>
    <p:sldLayoutId id="2147483652" r:id="rId29"/>
    <p:sldLayoutId id="2147483711" r:id="rId30"/>
    <p:sldLayoutId id="2147483781" r:id="rId31"/>
    <p:sldLayoutId id="2147483693" r:id="rId32"/>
    <p:sldLayoutId id="2147483707" r:id="rId33"/>
    <p:sldLayoutId id="2147483723" r:id="rId34"/>
    <p:sldLayoutId id="2147483725" r:id="rId35"/>
    <p:sldLayoutId id="2147483653" r:id="rId36"/>
    <p:sldLayoutId id="2147483705" r:id="rId37"/>
    <p:sldLayoutId id="2147483715" r:id="rId38"/>
    <p:sldLayoutId id="2147483782" r:id="rId39"/>
    <p:sldLayoutId id="2147483784" r:id="rId40"/>
    <p:sldLayoutId id="2147483783" r:id="rId41"/>
    <p:sldLayoutId id="2147483779" r:id="rId42"/>
    <p:sldLayoutId id="2147483713" r:id="rId43"/>
    <p:sldLayoutId id="2147483780" r:id="rId44"/>
    <p:sldLayoutId id="2147483654" r:id="rId45"/>
    <p:sldLayoutId id="2147483720" r:id="rId46"/>
    <p:sldLayoutId id="2147483714" r:id="rId47"/>
    <p:sldLayoutId id="2147483675" r:id="rId48"/>
    <p:sldLayoutId id="2147483719" r:id="rId49"/>
    <p:sldLayoutId id="2147483668" r:id="rId50"/>
    <p:sldLayoutId id="2147483710" r:id="rId51"/>
    <p:sldLayoutId id="2147483721" r:id="rId52"/>
    <p:sldLayoutId id="2147483704" r:id="rId53"/>
    <p:sldLayoutId id="2147483655" r:id="rId54"/>
  </p:sldLayoutIdLst>
  <p:hf hdr="0" dt="0"/>
  <p:txStyles>
    <p:titleStyle>
      <a:lvl1pPr algn="l" defTabSz="914400" rtl="0" eaLnBrk="1" latinLnBrk="0" hangingPunct="1">
        <a:lnSpc>
          <a:spcPts val="3000"/>
        </a:lnSpc>
        <a:spcBef>
          <a:spcPct val="0"/>
        </a:spcBef>
        <a:buNone/>
        <a:defRPr sz="2400" kern="1200" spc="30" baseline="0">
          <a:solidFill>
            <a:schemeClr val="tx2"/>
          </a:solidFill>
          <a:latin typeface="+mj-lt"/>
          <a:ea typeface="+mj-ea"/>
          <a:cs typeface="+mj-cs"/>
        </a:defRPr>
      </a:lvl1pPr>
    </p:titleStyle>
    <p:body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0" descr="A car parked on a city street&#10;&#10;Description automatically generated">
            <a:extLst>
              <a:ext uri="{FF2B5EF4-FFF2-40B4-BE49-F238E27FC236}">
                <a16:creationId xmlns:a16="http://schemas.microsoft.com/office/drawing/2014/main" id="{12F818F1-BC31-4BE6-AD73-DF9559681E9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1" r="11"/>
          <a:stretch/>
        </p:blipFill>
        <p:spPr/>
      </p:pic>
      <p:sp>
        <p:nvSpPr>
          <p:cNvPr id="10" name="Rectangle 9">
            <a:extLst>
              <a:ext uri="{FF2B5EF4-FFF2-40B4-BE49-F238E27FC236}">
                <a16:creationId xmlns:a16="http://schemas.microsoft.com/office/drawing/2014/main" id="{C32293B1-F391-4316-AD5A-8C34EC6E0C69}"/>
              </a:ext>
            </a:extLst>
          </p:cNvPr>
          <p:cNvSpPr/>
          <p:nvPr/>
        </p:nvSpPr>
        <p:spPr>
          <a:xfrm>
            <a:off x="1870745" y="0"/>
            <a:ext cx="5402510" cy="6858000"/>
          </a:xfrm>
          <a:prstGeom prst="rect">
            <a:avLst/>
          </a:pr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15">
            <a:extLst>
              <a:ext uri="{FF2B5EF4-FFF2-40B4-BE49-F238E27FC236}">
                <a16:creationId xmlns:a16="http://schemas.microsoft.com/office/drawing/2014/main" id="{E5F03B86-3216-4426-8D36-2B45FE37CEE8}"/>
              </a:ext>
            </a:extLst>
          </p:cNvPr>
          <p:cNvSpPr>
            <a:spLocks noGrp="1"/>
          </p:cNvSpPr>
          <p:nvPr>
            <p:ph type="subTitle" idx="1"/>
          </p:nvPr>
        </p:nvSpPr>
        <p:spPr/>
        <p:txBody>
          <a:bodyPr/>
          <a:lstStyle/>
          <a:p>
            <a:r>
              <a:rPr lang="en-US" dirty="0"/>
              <a:t>May 2024</a:t>
            </a:r>
          </a:p>
        </p:txBody>
      </p:sp>
      <p:sp>
        <p:nvSpPr>
          <p:cNvPr id="15" name="Title 14">
            <a:extLst>
              <a:ext uri="{FF2B5EF4-FFF2-40B4-BE49-F238E27FC236}">
                <a16:creationId xmlns:a16="http://schemas.microsoft.com/office/drawing/2014/main" id="{E75D544F-713F-4BF1-926C-B3EF81CF52B2}"/>
              </a:ext>
            </a:extLst>
          </p:cNvPr>
          <p:cNvSpPr>
            <a:spLocks noGrp="1"/>
          </p:cNvSpPr>
          <p:nvPr>
            <p:ph type="ctrTitle"/>
          </p:nvPr>
        </p:nvSpPr>
        <p:spPr>
          <a:xfrm>
            <a:off x="666750" y="2974365"/>
            <a:ext cx="7810500" cy="976387"/>
          </a:xfrm>
        </p:spPr>
        <p:txBody>
          <a:bodyPr/>
          <a:lstStyle/>
          <a:p>
            <a:r>
              <a:rPr lang="en-US" sz="3400" dirty="0"/>
              <a:t>Lument</a:t>
            </a:r>
            <a:br>
              <a:rPr lang="en-US" sz="3400" dirty="0"/>
            </a:br>
            <a:r>
              <a:rPr lang="en-US" sz="3400" dirty="0"/>
              <a:t>Finance Trust</a:t>
            </a:r>
            <a:br>
              <a:rPr lang="en-US" sz="2600" dirty="0"/>
            </a:br>
            <a:br>
              <a:rPr lang="en-US" sz="2600" dirty="0"/>
            </a:br>
            <a:br>
              <a:rPr lang="en-US" sz="2600" dirty="0"/>
            </a:br>
            <a:r>
              <a:rPr lang="en-US" sz="2400" dirty="0"/>
              <a:t>Q1 2024 Earnings Supplemental</a:t>
            </a:r>
            <a:endParaRPr lang="en-US" sz="2600" dirty="0"/>
          </a:p>
        </p:txBody>
      </p:sp>
      <p:cxnSp>
        <p:nvCxnSpPr>
          <p:cNvPr id="11" name="Straight Connector 10">
            <a:extLst>
              <a:ext uri="{FF2B5EF4-FFF2-40B4-BE49-F238E27FC236}">
                <a16:creationId xmlns:a16="http://schemas.microsoft.com/office/drawing/2014/main" id="{1B43C579-2FBC-45F3-9AD9-2C3E8CE83B4F}"/>
              </a:ext>
            </a:extLst>
          </p:cNvPr>
          <p:cNvCxnSpPr>
            <a:cxnSpLocks/>
          </p:cNvCxnSpPr>
          <p:nvPr/>
        </p:nvCxnSpPr>
        <p:spPr>
          <a:xfrm>
            <a:off x="3390900" y="45481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90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Portfolio Credit</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10</a:t>
            </a:fld>
            <a:endParaRPr lang="en-ZA" dirty="0"/>
          </a:p>
        </p:txBody>
      </p:sp>
      <p:sp>
        <p:nvSpPr>
          <p:cNvPr id="12"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369103" y="890751"/>
            <a:ext cx="8405793" cy="1338073"/>
          </a:xfrm>
          <a:prstGeom prst="rect">
            <a:avLst/>
          </a:prstGeom>
          <a:no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1925">
              <a:buClr>
                <a:srgbClr val="C08B22"/>
              </a:buClr>
              <a:defRPr/>
            </a:pPr>
            <a:r>
              <a:rPr lang="en-US" sz="1100" b="0" i="0" spc="10" baseline="0" dirty="0">
                <a:solidFill>
                  <a:schemeClr val="tx1"/>
                </a:solidFill>
                <a:latin typeface="+mn-lt" pitchFamily="2" charset="77"/>
              </a:rPr>
              <a:t>As of March 31, 2024, 97.1</a:t>
            </a:r>
            <a:r>
              <a:rPr lang="en-US" sz="1100" dirty="0">
                <a:latin typeface="+mn-lt" pitchFamily="2" charset="77"/>
              </a:rPr>
              <a:t>% of the Company’s portfolio was performing</a:t>
            </a:r>
            <a:r>
              <a:rPr lang="en-US" sz="1100" baseline="30000" dirty="0">
                <a:latin typeface="+mn-lt" pitchFamily="2" charset="77"/>
              </a:rPr>
              <a:t>(1)</a:t>
            </a:r>
            <a:r>
              <a:rPr lang="en-US" sz="1100" dirty="0">
                <a:latin typeface="+mn-lt" pitchFamily="2" charset="77"/>
              </a:rPr>
              <a:t>, with 76.9% of the portfolio rated “3” (Moderate Risk) or better.</a:t>
            </a:r>
          </a:p>
          <a:p>
            <a:pPr marL="342900" indent="-161925">
              <a:buClr>
                <a:srgbClr val="C08B22"/>
              </a:buClr>
              <a:defRPr/>
            </a:pPr>
            <a:r>
              <a:rPr lang="en-US" sz="1100" dirty="0">
                <a:latin typeface="+mn-lt" pitchFamily="2" charset="77"/>
              </a:rPr>
              <a:t>Weighted average risk rating</a:t>
            </a:r>
            <a:r>
              <a:rPr lang="en-US" sz="1100" baseline="30000" dirty="0">
                <a:latin typeface="+mn-lt" pitchFamily="2" charset="77"/>
              </a:rPr>
              <a:t>(2)</a:t>
            </a:r>
            <a:r>
              <a:rPr lang="en-US" sz="1100" dirty="0">
                <a:latin typeface="+mn-lt" pitchFamily="2" charset="77"/>
              </a:rPr>
              <a:t> of 3.5 remained unchanged quarter over quarter.</a:t>
            </a:r>
            <a:endParaRPr lang="en-US" sz="1100" dirty="0">
              <a:highlight>
                <a:srgbClr val="FFFF00"/>
              </a:highlight>
              <a:latin typeface="+mn-lt" pitchFamily="2" charset="77"/>
            </a:endParaRPr>
          </a:p>
        </p:txBody>
      </p:sp>
      <p:graphicFrame>
        <p:nvGraphicFramePr>
          <p:cNvPr id="7" name="Chart 6">
            <a:extLst>
              <a:ext uri="{FF2B5EF4-FFF2-40B4-BE49-F238E27FC236}">
                <a16:creationId xmlns:a16="http://schemas.microsoft.com/office/drawing/2014/main" id="{D557C32A-8190-7D77-4B1B-2A03BB2FA55E}"/>
              </a:ext>
            </a:extLst>
          </p:cNvPr>
          <p:cNvGraphicFramePr>
            <a:graphicFrameLocks/>
          </p:cNvGraphicFramePr>
          <p:nvPr>
            <p:extLst>
              <p:ext uri="{D42A27DB-BD31-4B8C-83A1-F6EECF244321}">
                <p14:modId xmlns:p14="http://schemas.microsoft.com/office/powerpoint/2010/main" val="61638564"/>
              </p:ext>
            </p:extLst>
          </p:nvPr>
        </p:nvGraphicFramePr>
        <p:xfrm>
          <a:off x="222292" y="298937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B1E56C2B-6336-7EFD-D82A-D2173F0419CE}"/>
              </a:ext>
            </a:extLst>
          </p:cNvPr>
          <p:cNvSpPr/>
          <p:nvPr/>
        </p:nvSpPr>
        <p:spPr>
          <a:xfrm>
            <a:off x="548640" y="2562197"/>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Asset Performance</a:t>
            </a:r>
            <a:r>
              <a:rPr lang="en-US" sz="1400" baseline="30000" dirty="0">
                <a:cs typeface="Arial" panose="020B0604020202020204" pitchFamily="34" charset="0"/>
              </a:rPr>
              <a:t>(1)</a:t>
            </a:r>
          </a:p>
        </p:txBody>
      </p:sp>
      <p:sp>
        <p:nvSpPr>
          <p:cNvPr id="9" name="Rectangle 8">
            <a:extLst>
              <a:ext uri="{FF2B5EF4-FFF2-40B4-BE49-F238E27FC236}">
                <a16:creationId xmlns:a16="http://schemas.microsoft.com/office/drawing/2014/main" id="{48AEB9D4-C59E-3DEF-FA61-B420E7F3AE69}"/>
              </a:ext>
            </a:extLst>
          </p:cNvPr>
          <p:cNvSpPr/>
          <p:nvPr/>
        </p:nvSpPr>
        <p:spPr>
          <a:xfrm>
            <a:off x="4663440" y="2562197"/>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Weighted Average Risk Rating</a:t>
            </a:r>
            <a:r>
              <a:rPr lang="en-US" sz="1400" baseline="30000" dirty="0">
                <a:cs typeface="Arial" panose="020B0604020202020204" pitchFamily="34" charset="0"/>
              </a:rPr>
              <a:t>(2)</a:t>
            </a:r>
          </a:p>
        </p:txBody>
      </p:sp>
      <p:sp>
        <p:nvSpPr>
          <p:cNvPr id="13" name="Notes" descr="AQAAAAAQABJItE36UOJIn9pf3FKV3DNHN2nplOG+aN4BBIB9uHPAbELV+0PVejdJ8y851vlEWcz98eTB8B+rEc45Zs7CojMz+XGUXDljkb8SELxec5+hmjRUK9toIG8L+afD41Go3LHWotG4RLktBUAp6gFqwtVKMCHoMCjLn5dLKi0kKPiN6AtEbLWwSNbMZ+7KLwIq+fJtm0mzRJT0NiszADaoK28F0AHB8NjS1n1JWcX1z6Rk">
            <a:extLst>
              <a:ext uri="{FF2B5EF4-FFF2-40B4-BE49-F238E27FC236}">
                <a16:creationId xmlns:a16="http://schemas.microsoft.com/office/drawing/2014/main" id="{B449FAEF-E897-62EE-91AA-4FAB8A7667D0}"/>
              </a:ext>
            </a:extLst>
          </p:cNvPr>
          <p:cNvSpPr txBox="1"/>
          <p:nvPr/>
        </p:nvSpPr>
        <p:spPr bwMode="gray">
          <a:xfrm>
            <a:off x="1828799" y="6400800"/>
            <a:ext cx="6725055" cy="169277"/>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An asset is defined as performing if it is not in default, or not on non-accrual status. </a:t>
            </a:r>
          </a:p>
          <a:p>
            <a:pPr marL="342900" indent="-342900" fontAlgn="auto">
              <a:spcBef>
                <a:spcPts val="0"/>
              </a:spcBef>
              <a:spcAft>
                <a:spcPts val="0"/>
              </a:spcAft>
              <a:tabLst>
                <a:tab pos="358775" algn="l"/>
              </a:tabLst>
              <a:defRPr/>
            </a:pPr>
            <a:r>
              <a:rPr lang="en-US" sz="550" dirty="0"/>
              <a:t>	(2)Weighted average risk rating is weighted based on carrying value of portfolio assets.</a:t>
            </a:r>
          </a:p>
        </p:txBody>
      </p:sp>
      <p:graphicFrame>
        <p:nvGraphicFramePr>
          <p:cNvPr id="11" name="Chart 10">
            <a:extLst>
              <a:ext uri="{FF2B5EF4-FFF2-40B4-BE49-F238E27FC236}">
                <a16:creationId xmlns:a16="http://schemas.microsoft.com/office/drawing/2014/main" id="{BF799986-992B-1826-89F3-F3CA557CE903}"/>
              </a:ext>
            </a:extLst>
          </p:cNvPr>
          <p:cNvGraphicFramePr>
            <a:graphicFrameLocks/>
          </p:cNvGraphicFramePr>
          <p:nvPr>
            <p:extLst>
              <p:ext uri="{D42A27DB-BD31-4B8C-83A1-F6EECF244321}">
                <p14:modId xmlns:p14="http://schemas.microsoft.com/office/powerpoint/2010/main" val="1603072793"/>
              </p:ext>
            </p:extLst>
          </p:nvPr>
        </p:nvGraphicFramePr>
        <p:xfrm>
          <a:off x="4349708" y="2989379"/>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992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80426" cy="780032"/>
          </a:xfrm>
        </p:spPr>
        <p:txBody>
          <a:bodyPr/>
          <a:lstStyle/>
          <a:p>
            <a:r>
              <a:rPr lang="en-US" dirty="0">
                <a:solidFill>
                  <a:schemeClr val="tx1"/>
                </a:solidFill>
              </a:rPr>
              <a:t>Q1 2024 Capital Structure Overview</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11</a:t>
            </a:fld>
            <a:endParaRPr lang="en-ZA" dirty="0"/>
          </a:p>
        </p:txBody>
      </p:sp>
      <p:graphicFrame>
        <p:nvGraphicFramePr>
          <p:cNvPr id="4" name="Chart 3"/>
          <p:cNvGraphicFramePr/>
          <p:nvPr>
            <p:extLst>
              <p:ext uri="{D42A27DB-BD31-4B8C-83A1-F6EECF244321}">
                <p14:modId xmlns:p14="http://schemas.microsoft.com/office/powerpoint/2010/main" val="27341647"/>
              </p:ext>
            </p:extLst>
          </p:nvPr>
        </p:nvGraphicFramePr>
        <p:xfrm>
          <a:off x="544575" y="2689756"/>
          <a:ext cx="393192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86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Capital Structure Composition</a:t>
            </a:r>
            <a:r>
              <a:rPr lang="en-US" sz="1400" baseline="30000" dirty="0">
                <a:cs typeface="Arial" panose="020B0604020202020204" pitchFamily="34" charset="0"/>
              </a:rPr>
              <a:t>(1)</a:t>
            </a:r>
          </a:p>
        </p:txBody>
      </p:sp>
      <p:sp>
        <p:nvSpPr>
          <p:cNvPr id="7" name="Rectangle 6"/>
          <p:cNvSpPr/>
          <p:nvPr/>
        </p:nvSpPr>
        <p:spPr>
          <a:xfrm>
            <a:off x="46634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Capital Structure Detail</a:t>
            </a:r>
            <a:endParaRPr lang="en-US" sz="1400" baseline="30000" dirty="0">
              <a:cs typeface="Arial" panose="020B0604020202020204" pitchFamily="34" charset="0"/>
            </a:endParaRPr>
          </a:p>
        </p:txBody>
      </p:sp>
      <p:sp>
        <p:nvSpPr>
          <p:cNvPr id="8"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762811" y="6353304"/>
            <a:ext cx="6984461" cy="592470"/>
          </a:xfrm>
          <a:prstGeom prst="rect">
            <a:avLst/>
          </a:prstGeom>
          <a:noFill/>
        </p:spPr>
        <p:txBody>
          <a:bodyPr vert="horz" wrap="square" lIns="0" tIns="0" rIns="0" bIns="0" rtlCol="0" anchor="t" anchorCtr="0">
            <a:spAutoFit/>
          </a:bodyPr>
          <a:lstStyle/>
          <a:p>
            <a:pPr marL="342900" indent="-284163" fontAlgn="auto">
              <a:spcBef>
                <a:spcPts val="0"/>
              </a:spcBef>
              <a:spcAft>
                <a:spcPts val="0"/>
              </a:spcAft>
              <a:tabLst>
                <a:tab pos="344488" algn="l"/>
              </a:tabLst>
              <a:defRPr/>
            </a:pPr>
            <a:r>
              <a:rPr lang="en-US" sz="550" dirty="0"/>
              <a:t>Note:	(1) In millions. LFT total capitalization is a non-GAAP measure which excludes certain Balance Sheet items; Please see Appendix for reconciliation to GAAP.</a:t>
            </a:r>
          </a:p>
          <a:p>
            <a:pPr marL="342900" indent="-284163" fontAlgn="auto">
              <a:spcBef>
                <a:spcPts val="0"/>
              </a:spcBef>
              <a:spcAft>
                <a:spcPts val="0"/>
              </a:spcAft>
              <a:tabLst>
                <a:tab pos="344488" algn="l"/>
              </a:tabLst>
              <a:defRPr/>
            </a:pPr>
            <a:r>
              <a:rPr lang="en-US" sz="550" dirty="0"/>
              <a:t>	(2) Secured financing shown at par value. LMNT 2021-FL1 GAAP carrying value of $761.3 million includes $1.3 million of unamortized debt issuance costs. LMF 2023-1 carrying value of $314.6 million includes $3.1 million of unamortized debt issuance costs. </a:t>
            </a:r>
          </a:p>
          <a:p>
            <a:pPr marL="342900" indent="-342900" fontAlgn="auto">
              <a:spcBef>
                <a:spcPts val="0"/>
              </a:spcBef>
              <a:spcAft>
                <a:spcPts val="0"/>
              </a:spcAft>
              <a:tabLst>
                <a:tab pos="358775" algn="l"/>
              </a:tabLst>
              <a:defRPr/>
            </a:pPr>
            <a:r>
              <a:rPr lang="en-US" sz="550" dirty="0"/>
              <a:t>	(3) Term loan shown at par value. GAAP carrying value of $47.3 million includes $0.5 million of unamortized debt issuance costs.</a:t>
            </a:r>
          </a:p>
          <a:p>
            <a:pPr marL="342900" indent="-342900" algn="l" fontAlgn="auto">
              <a:spcBef>
                <a:spcPts val="0"/>
              </a:spcBef>
              <a:spcAft>
                <a:spcPts val="0"/>
              </a:spcAft>
              <a:buClrTx/>
              <a:tabLst>
                <a:tab pos="358775" algn="l"/>
              </a:tabLst>
              <a:defRPr/>
            </a:pPr>
            <a:r>
              <a:rPr lang="en-US" sz="550" dirty="0"/>
              <a:t>	(4) Preferred equity shown at $60 million liquidation preference.</a:t>
            </a:r>
          </a:p>
          <a:p>
            <a:pPr marL="342900" indent="-342900">
              <a:tabLst>
                <a:tab pos="358775" algn="l"/>
              </a:tabLst>
              <a:defRPr/>
            </a:pPr>
            <a:r>
              <a:rPr lang="en-US" sz="550" dirty="0"/>
              <a:t>	(5) Noncontrolling interest was $99,500 as of 3/31/2024 and is excluded from common equity above.</a:t>
            </a:r>
          </a:p>
          <a:p>
            <a:pPr marL="342900" indent="-342900" algn="l" fontAlgn="auto">
              <a:spcBef>
                <a:spcPts val="0"/>
              </a:spcBef>
              <a:spcAft>
                <a:spcPts val="0"/>
              </a:spcAft>
              <a:buClrTx/>
              <a:tabLst>
                <a:tab pos="358775" algn="l"/>
              </a:tabLst>
              <a:defRPr/>
            </a:pPr>
            <a:r>
              <a:rPr lang="en-US" sz="550" dirty="0"/>
              <a:t>	</a:t>
            </a:r>
          </a:p>
        </p:txBody>
      </p:sp>
      <p:sp>
        <p:nvSpPr>
          <p:cNvPr id="9" name="Rectangular Callout 8"/>
          <p:cNvSpPr/>
          <p:nvPr/>
        </p:nvSpPr>
        <p:spPr>
          <a:xfrm>
            <a:off x="3566160" y="2994711"/>
            <a:ext cx="914400" cy="741578"/>
          </a:xfrm>
          <a:prstGeom prst="wedgeRectCallout">
            <a:avLst>
              <a:gd name="adj1" fmla="val -48790"/>
              <a:gd name="adj2" fmla="val 753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Match Term</a:t>
            </a:r>
          </a:p>
          <a:p>
            <a:pPr algn="ctr"/>
            <a:r>
              <a:rPr lang="en-US" sz="800" dirty="0">
                <a:solidFill>
                  <a:schemeClr val="tx1"/>
                </a:solidFill>
              </a:rPr>
              <a:t>Non-Recourse</a:t>
            </a:r>
          </a:p>
          <a:p>
            <a:pPr algn="ctr"/>
            <a:r>
              <a:rPr lang="en-US" sz="800" dirty="0">
                <a:solidFill>
                  <a:schemeClr val="tx1"/>
                </a:solidFill>
              </a:rPr>
              <a:t>Financing</a:t>
            </a:r>
          </a:p>
        </p:txBody>
      </p:sp>
      <p:sp>
        <p:nvSpPr>
          <p:cNvPr id="2" name="Rectangle 1"/>
          <p:cNvSpPr/>
          <p:nvPr/>
        </p:nvSpPr>
        <p:spPr>
          <a:xfrm>
            <a:off x="334173" y="923192"/>
            <a:ext cx="8603452" cy="1182953"/>
          </a:xfrm>
          <a:prstGeom prst="rect">
            <a:avLst/>
          </a:prstGeom>
        </p:spPr>
        <p:txBody>
          <a:bodyPr wrap="square">
            <a:spAutoFit/>
          </a:bodyPr>
          <a:lstStyle/>
          <a:p>
            <a:pPr marL="352425" indent="-171450">
              <a:lnSpc>
                <a:spcPct val="120000"/>
              </a:lnSpc>
              <a:buClr>
                <a:srgbClr val="C08B22"/>
              </a:buClr>
              <a:buFont typeface="Arial" panose="020B0604020202020204" pitchFamily="34" charset="0"/>
              <a:buChar char="•"/>
            </a:pPr>
            <a:r>
              <a:rPr lang="en-US" sz="1200" spc="10" dirty="0"/>
              <a:t>The Company does not currently utilize repurchase or warehouse facility financing and therefore is not subject to margin calls on any of its assets from repo or warehouse lenders.</a:t>
            </a:r>
          </a:p>
          <a:p>
            <a:pPr marL="352425" indent="-171450">
              <a:lnSpc>
                <a:spcPct val="120000"/>
              </a:lnSpc>
              <a:buClr>
                <a:srgbClr val="C08B22"/>
              </a:buClr>
              <a:buFont typeface="Arial" panose="020B0604020202020204" pitchFamily="34" charset="0"/>
              <a:buChar char="•"/>
            </a:pPr>
            <a:endParaRPr lang="en-US" sz="1200" spc="10" dirty="0"/>
          </a:p>
          <a:p>
            <a:pPr marL="352425" indent="-171450">
              <a:lnSpc>
                <a:spcPct val="120000"/>
              </a:lnSpc>
              <a:buClr>
                <a:srgbClr val="C08B22"/>
              </a:buClr>
              <a:buFont typeface="Arial" panose="020B0604020202020204" pitchFamily="34" charset="0"/>
              <a:buChar char="•"/>
            </a:pPr>
            <a:r>
              <a:rPr lang="en-US" sz="1200" spc="10" dirty="0"/>
              <a:t>Primary sources of financing include two secured financings (LMNT 2021-FL1 and LMF 2023-1), preferred stock, and a corporate term loan. </a:t>
            </a:r>
          </a:p>
        </p:txBody>
      </p:sp>
      <p:pic>
        <p:nvPicPr>
          <p:cNvPr id="12" name="Picture 11">
            <a:extLst>
              <a:ext uri="{FF2B5EF4-FFF2-40B4-BE49-F238E27FC236}">
                <a16:creationId xmlns:a16="http://schemas.microsoft.com/office/drawing/2014/main" id="{AD1C53FB-E375-0058-2738-8B1FD23EDEE4}"/>
              </a:ext>
            </a:extLst>
          </p:cNvPr>
          <p:cNvPicPr>
            <a:picLocks noChangeAspect="1"/>
          </p:cNvPicPr>
          <p:nvPr/>
        </p:nvPicPr>
        <p:blipFill>
          <a:blip r:embed="rId3"/>
          <a:stretch>
            <a:fillRect/>
          </a:stretch>
        </p:blipFill>
        <p:spPr>
          <a:xfrm>
            <a:off x="4663440" y="3255596"/>
            <a:ext cx="3931920" cy="1646405"/>
          </a:xfrm>
          <a:prstGeom prst="rect">
            <a:avLst/>
          </a:prstGeom>
        </p:spPr>
      </p:pic>
    </p:spTree>
    <p:extLst>
      <p:ext uri="{BB962C8B-B14F-4D97-AF65-F5344CB8AC3E}">
        <p14:creationId xmlns:p14="http://schemas.microsoft.com/office/powerpoint/2010/main" val="14342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968352331"/>
              </p:ext>
            </p:extLst>
          </p:nvPr>
        </p:nvGraphicFramePr>
        <p:xfrm>
          <a:off x="4663440" y="2967898"/>
          <a:ext cx="393192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457199" y="188316"/>
            <a:ext cx="8229601" cy="780032"/>
          </a:xfrm>
        </p:spPr>
        <p:txBody>
          <a:bodyPr/>
          <a:lstStyle/>
          <a:p>
            <a:r>
              <a:rPr lang="en-US" sz="1500" dirty="0">
                <a:solidFill>
                  <a:schemeClr val="tx1"/>
                </a:solidFill>
              </a:rPr>
              <a:t>Net Interest Income Sensitivity to Shifts in Term SOFR</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12</a:t>
            </a:fld>
            <a:endParaRPr lang="en-ZA" dirty="0"/>
          </a:p>
        </p:txBody>
      </p:sp>
      <p:graphicFrame>
        <p:nvGraphicFramePr>
          <p:cNvPr id="4" name="Chart 3"/>
          <p:cNvGraphicFramePr/>
          <p:nvPr>
            <p:extLst>
              <p:ext uri="{D42A27DB-BD31-4B8C-83A1-F6EECF244321}">
                <p14:modId xmlns:p14="http://schemas.microsoft.com/office/powerpoint/2010/main" val="1627986199"/>
              </p:ext>
            </p:extLst>
          </p:nvPr>
        </p:nvGraphicFramePr>
        <p:xfrm>
          <a:off x="548640" y="2967898"/>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486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Floating-Rate Exposure</a:t>
            </a:r>
            <a:r>
              <a:rPr lang="en-US" sz="1400" baseline="30000" dirty="0">
                <a:cs typeface="Arial" panose="020B0604020202020204" pitchFamily="34" charset="0"/>
              </a:rPr>
              <a:t>(2)</a:t>
            </a:r>
          </a:p>
        </p:txBody>
      </p:sp>
      <p:sp>
        <p:nvSpPr>
          <p:cNvPr id="8" name="Rectangle 7"/>
          <p:cNvSpPr/>
          <p:nvPr/>
        </p:nvSpPr>
        <p:spPr>
          <a:xfrm>
            <a:off x="46634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Arial" panose="020B0604020202020204" pitchFamily="34" charset="0"/>
              </a:rPr>
              <a:t>Net Interest Income Per Share </a:t>
            </a:r>
          </a:p>
          <a:p>
            <a:pPr algn="ctr"/>
            <a:r>
              <a:rPr lang="en-US" sz="1200" dirty="0">
                <a:cs typeface="Arial" panose="020B0604020202020204" pitchFamily="34" charset="0"/>
              </a:rPr>
              <a:t>Sensitivity to Change in SOFR</a:t>
            </a:r>
            <a:r>
              <a:rPr lang="en-US" sz="1200" baseline="30000" dirty="0">
                <a:cs typeface="Arial" panose="020B0604020202020204" pitchFamily="34" charset="0"/>
              </a:rPr>
              <a:t>(5)</a:t>
            </a:r>
          </a:p>
        </p:txBody>
      </p:sp>
      <p:sp>
        <p:nvSpPr>
          <p:cNvPr id="10"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1" y="6419850"/>
            <a:ext cx="6984460" cy="423193"/>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The Company converted its LIBOR-based loans and CLO liabilities to term SOFR on July 6</a:t>
            </a:r>
            <a:r>
              <a:rPr lang="en-US" sz="550" baseline="30000" dirty="0"/>
              <a:t>th</a:t>
            </a:r>
            <a:r>
              <a:rPr lang="en-US" sz="550" dirty="0"/>
              <a:t>, 2023.</a:t>
            </a:r>
          </a:p>
          <a:p>
            <a:pPr marL="342900" indent="-342900" fontAlgn="auto">
              <a:spcBef>
                <a:spcPts val="0"/>
              </a:spcBef>
              <a:spcAft>
                <a:spcPts val="0"/>
              </a:spcAft>
              <a:tabLst>
                <a:tab pos="358775" algn="l"/>
              </a:tabLst>
              <a:defRPr/>
            </a:pPr>
            <a:r>
              <a:rPr lang="en-US" sz="550" dirty="0"/>
              <a:t>	(2) In millions. Net Exposure represents UPB of floating rate portfolio assets net of par value of secured floating rate debt outstanding.</a:t>
            </a:r>
          </a:p>
          <a:p>
            <a:pPr marL="342900" indent="-342900" fontAlgn="auto">
              <a:spcBef>
                <a:spcPts val="0"/>
              </a:spcBef>
              <a:spcAft>
                <a:spcPts val="0"/>
              </a:spcAft>
              <a:tabLst>
                <a:tab pos="358775" algn="l"/>
              </a:tabLst>
              <a:defRPr/>
            </a:pPr>
            <a:r>
              <a:rPr lang="en-US" sz="550" dirty="0"/>
              <a:t>	(3) Figure reflects unpaid principal balance of floating-rate loan portfolio.</a:t>
            </a:r>
          </a:p>
          <a:p>
            <a:pPr marL="342900" indent="-342900" algn="l" fontAlgn="auto">
              <a:spcBef>
                <a:spcPts val="0"/>
              </a:spcBef>
              <a:spcAft>
                <a:spcPts val="0"/>
              </a:spcAft>
              <a:buClrTx/>
              <a:tabLst>
                <a:tab pos="358775" algn="l"/>
              </a:tabLst>
              <a:defRPr/>
            </a:pPr>
            <a:r>
              <a:rPr lang="en-US" sz="550" dirty="0"/>
              <a:t>	(4) Comprised of outstanding securitization notes related to 2021-FL1 and LMF 2023-1, both of which are indexed to one-month SOFR. Figure reflects par value of notes.</a:t>
            </a:r>
          </a:p>
          <a:p>
            <a:pPr marL="342900" indent="-342900">
              <a:tabLst>
                <a:tab pos="358775" algn="l"/>
              </a:tabLst>
              <a:defRPr/>
            </a:pPr>
            <a:r>
              <a:rPr lang="en-US" sz="550" dirty="0"/>
              <a:t>	(5) Annualized impact per common share. Assumes starting 30-day term SOFR of 5.31%.</a:t>
            </a:r>
          </a:p>
        </p:txBody>
      </p:sp>
      <p:sp>
        <p:nvSpPr>
          <p:cNvPr id="13" name="Rectangle 12"/>
          <p:cNvSpPr/>
          <p:nvPr/>
        </p:nvSpPr>
        <p:spPr>
          <a:xfrm>
            <a:off x="261257" y="885092"/>
            <a:ext cx="8752114" cy="739754"/>
          </a:xfrm>
          <a:prstGeom prst="rect">
            <a:avLst/>
          </a:prstGeom>
        </p:spPr>
        <p:txBody>
          <a:bodyPr wrap="square">
            <a:spAutoFit/>
          </a:bodyPr>
          <a:lstStyle/>
          <a:p>
            <a:pPr marL="352425" indent="-171450">
              <a:lnSpc>
                <a:spcPct val="120000"/>
              </a:lnSpc>
              <a:buClr>
                <a:srgbClr val="C08B22"/>
              </a:buClr>
              <a:buFont typeface="Arial" panose="020B0604020202020204" pitchFamily="34" charset="0"/>
              <a:buChar char="•"/>
            </a:pPr>
            <a:r>
              <a:rPr lang="en-US" sz="1200" spc="10" dirty="0"/>
              <a:t>100% floating-rate loan portfolio.</a:t>
            </a:r>
          </a:p>
          <a:p>
            <a:pPr marL="352425" indent="-171450">
              <a:lnSpc>
                <a:spcPct val="120000"/>
              </a:lnSpc>
              <a:buClr>
                <a:srgbClr val="C08B22"/>
              </a:buClr>
              <a:buFont typeface="Arial" panose="020B0604020202020204" pitchFamily="34" charset="0"/>
              <a:buChar char="•"/>
            </a:pPr>
            <a:endParaRPr lang="en-US" sz="1200" spc="10" dirty="0"/>
          </a:p>
          <a:p>
            <a:pPr marL="352425" indent="-171450">
              <a:lnSpc>
                <a:spcPct val="120000"/>
              </a:lnSpc>
              <a:buClr>
                <a:srgbClr val="C08B22"/>
              </a:buClr>
              <a:buFont typeface="Arial" panose="020B0604020202020204" pitchFamily="34" charset="0"/>
              <a:buChar char="•"/>
            </a:pPr>
            <a:r>
              <a:rPr lang="en-US" sz="1200" spc="10" dirty="0"/>
              <a:t>100% of portfolio is indexed to 30-day term SOFR</a:t>
            </a:r>
            <a:r>
              <a:rPr lang="en-US" sz="1200" spc="10" baseline="30000" dirty="0"/>
              <a:t>(1)</a:t>
            </a:r>
            <a:r>
              <a:rPr lang="en-US" sz="1200" spc="10" dirty="0"/>
              <a:t>.</a:t>
            </a:r>
          </a:p>
        </p:txBody>
      </p:sp>
    </p:spTree>
    <p:extLst>
      <p:ext uri="{BB962C8B-B14F-4D97-AF65-F5344CB8AC3E}">
        <p14:creationId xmlns:p14="http://schemas.microsoft.com/office/powerpoint/2010/main" val="90956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	</a:t>
            </a:r>
          </a:p>
        </p:txBody>
      </p:sp>
    </p:spTree>
    <p:extLst>
      <p:ext uri="{BB962C8B-B14F-4D97-AF65-F5344CB8AC3E}">
        <p14:creationId xmlns:p14="http://schemas.microsoft.com/office/powerpoint/2010/main" val="185104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3/31/2024 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14</a:t>
            </a:fld>
            <a:endParaRPr lang="en-ZA" dirty="0"/>
          </a:p>
        </p:txBody>
      </p:sp>
      <p:sp>
        <p:nvSpPr>
          <p:cNvPr id="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454918" y="4352928"/>
            <a:ext cx="6407150" cy="138499"/>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900" dirty="0"/>
              <a:t>Continued on the following page</a:t>
            </a:r>
          </a:p>
        </p:txBody>
      </p:sp>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(1) LTV as of the date the loan was originated by an affiliate. LTV has not been updated for any subsequent draws or loan modifications and is not reflective of any changes in value which 	may have occurred subsequent to the origination date.</a:t>
            </a:r>
          </a:p>
        </p:txBody>
      </p:sp>
      <p:pic>
        <p:nvPicPr>
          <p:cNvPr id="7" name="Picture 6">
            <a:extLst>
              <a:ext uri="{FF2B5EF4-FFF2-40B4-BE49-F238E27FC236}">
                <a16:creationId xmlns:a16="http://schemas.microsoft.com/office/drawing/2014/main" id="{FD743EE9-0D6C-7578-25BD-07EDDE816B94}"/>
              </a:ext>
            </a:extLst>
          </p:cNvPr>
          <p:cNvPicPr>
            <a:picLocks noChangeAspect="1"/>
          </p:cNvPicPr>
          <p:nvPr/>
        </p:nvPicPr>
        <p:blipFill>
          <a:blip r:embed="rId2"/>
          <a:stretch>
            <a:fillRect/>
          </a:stretch>
        </p:blipFill>
        <p:spPr>
          <a:xfrm>
            <a:off x="454918" y="968348"/>
            <a:ext cx="8345371" cy="3318927"/>
          </a:xfrm>
          <a:prstGeom prst="rect">
            <a:avLst/>
          </a:prstGeom>
        </p:spPr>
      </p:pic>
    </p:spTree>
    <p:extLst>
      <p:ext uri="{BB962C8B-B14F-4D97-AF65-F5344CB8AC3E}">
        <p14:creationId xmlns:p14="http://schemas.microsoft.com/office/powerpoint/2010/main" val="401192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3/31/2024 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15</a:t>
            </a:fld>
            <a:endParaRPr lang="en-ZA" dirty="0"/>
          </a:p>
        </p:txBody>
      </p:sp>
      <p:sp>
        <p:nvSpPr>
          <p:cNvPr id="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457199" y="4633647"/>
            <a:ext cx="6407150" cy="138499"/>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900" dirty="0"/>
              <a:t>Continued on the following page</a:t>
            </a:r>
          </a:p>
        </p:txBody>
      </p:sp>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(1) LTV as of the date the loan was originated by an affiliate. LTV has not been updated for any subsequent draws or loan modifications and is not reflective of any changes in value which 	may have occurred subsequent to the origination date.</a:t>
            </a:r>
          </a:p>
        </p:txBody>
      </p:sp>
      <p:pic>
        <p:nvPicPr>
          <p:cNvPr id="7" name="Picture 6">
            <a:extLst>
              <a:ext uri="{FF2B5EF4-FFF2-40B4-BE49-F238E27FC236}">
                <a16:creationId xmlns:a16="http://schemas.microsoft.com/office/drawing/2014/main" id="{65294602-2166-B76B-B341-1D7476336C6F}"/>
              </a:ext>
            </a:extLst>
          </p:cNvPr>
          <p:cNvPicPr>
            <a:picLocks noChangeAspect="1"/>
          </p:cNvPicPr>
          <p:nvPr/>
        </p:nvPicPr>
        <p:blipFill>
          <a:blip r:embed="rId2"/>
          <a:stretch>
            <a:fillRect/>
          </a:stretch>
        </p:blipFill>
        <p:spPr>
          <a:xfrm>
            <a:off x="457199" y="968348"/>
            <a:ext cx="8343090" cy="3599859"/>
          </a:xfrm>
          <a:prstGeom prst="rect">
            <a:avLst/>
          </a:prstGeom>
        </p:spPr>
      </p:pic>
    </p:spTree>
    <p:extLst>
      <p:ext uri="{BB962C8B-B14F-4D97-AF65-F5344CB8AC3E}">
        <p14:creationId xmlns:p14="http://schemas.microsoft.com/office/powerpoint/2010/main" val="132429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3/31/2024 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16</a:t>
            </a:fld>
            <a:endParaRPr lang="en-ZA" dirty="0"/>
          </a:p>
        </p:txBody>
      </p:sp>
      <p:sp>
        <p:nvSpPr>
          <p:cNvPr id="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457199" y="4497339"/>
            <a:ext cx="6407150" cy="138499"/>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900" dirty="0"/>
              <a:t>Continued on the following page</a:t>
            </a:r>
          </a:p>
        </p:txBody>
      </p:sp>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(1) LTV as of the date the loan was originated by an affiliate. LTV has not been updated for any subsequent draws or loan modifications and is not reflective of any changes in value which 	may have occurred subsequent to the origination date.</a:t>
            </a:r>
          </a:p>
        </p:txBody>
      </p:sp>
      <p:pic>
        <p:nvPicPr>
          <p:cNvPr id="7" name="Picture 6">
            <a:extLst>
              <a:ext uri="{FF2B5EF4-FFF2-40B4-BE49-F238E27FC236}">
                <a16:creationId xmlns:a16="http://schemas.microsoft.com/office/drawing/2014/main" id="{E00E9C5A-CD07-D9E8-8061-DB2F0F0616BE}"/>
              </a:ext>
            </a:extLst>
          </p:cNvPr>
          <p:cNvPicPr>
            <a:picLocks noChangeAspect="1"/>
          </p:cNvPicPr>
          <p:nvPr/>
        </p:nvPicPr>
        <p:blipFill>
          <a:blip r:embed="rId2"/>
          <a:stretch>
            <a:fillRect/>
          </a:stretch>
        </p:blipFill>
        <p:spPr>
          <a:xfrm>
            <a:off x="457199" y="968348"/>
            <a:ext cx="8343090" cy="3458939"/>
          </a:xfrm>
          <a:prstGeom prst="rect">
            <a:avLst/>
          </a:prstGeom>
        </p:spPr>
      </p:pic>
    </p:spTree>
    <p:extLst>
      <p:ext uri="{BB962C8B-B14F-4D97-AF65-F5344CB8AC3E}">
        <p14:creationId xmlns:p14="http://schemas.microsoft.com/office/powerpoint/2010/main" val="72963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3/31/2024 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17</a:t>
            </a:fld>
            <a:endParaRPr lang="en-ZA" dirty="0"/>
          </a:p>
        </p:txBody>
      </p:sp>
      <p:sp>
        <p:nvSpPr>
          <p:cNvPr id="7"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(1) LTV as of the date the loan was originated by an affiliate. LTV has not been updated for any subsequent draws or loan modifications and is not reflective of any changes in value which 	may have occurred subsequent to the origination date.</a:t>
            </a:r>
          </a:p>
        </p:txBody>
      </p:sp>
      <p:pic>
        <p:nvPicPr>
          <p:cNvPr id="8" name="Picture 7">
            <a:extLst>
              <a:ext uri="{FF2B5EF4-FFF2-40B4-BE49-F238E27FC236}">
                <a16:creationId xmlns:a16="http://schemas.microsoft.com/office/drawing/2014/main" id="{A5B02829-A06F-81B9-201D-F45008E4B388}"/>
              </a:ext>
            </a:extLst>
          </p:cNvPr>
          <p:cNvPicPr>
            <a:picLocks noChangeAspect="1"/>
          </p:cNvPicPr>
          <p:nvPr/>
        </p:nvPicPr>
        <p:blipFill>
          <a:blip r:embed="rId2"/>
          <a:stretch>
            <a:fillRect/>
          </a:stretch>
        </p:blipFill>
        <p:spPr>
          <a:xfrm>
            <a:off x="457199" y="968348"/>
            <a:ext cx="8343090" cy="2616623"/>
          </a:xfrm>
          <a:prstGeom prst="rect">
            <a:avLst/>
          </a:prstGeom>
        </p:spPr>
      </p:pic>
    </p:spTree>
    <p:extLst>
      <p:ext uri="{BB962C8B-B14F-4D97-AF65-F5344CB8AC3E}">
        <p14:creationId xmlns:p14="http://schemas.microsoft.com/office/powerpoint/2010/main" val="167982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Consolidated Balance Sheets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18</a:t>
            </a:fld>
            <a:endParaRPr lang="en-ZA" dirty="0"/>
          </a:p>
        </p:txBody>
      </p:sp>
      <p:pic>
        <p:nvPicPr>
          <p:cNvPr id="6" name="Picture 5">
            <a:extLst>
              <a:ext uri="{FF2B5EF4-FFF2-40B4-BE49-F238E27FC236}">
                <a16:creationId xmlns:a16="http://schemas.microsoft.com/office/drawing/2014/main" id="{77ADFB65-B189-9C8D-A0FF-66BAA51AF658}"/>
              </a:ext>
            </a:extLst>
          </p:cNvPr>
          <p:cNvPicPr>
            <a:picLocks noChangeAspect="1"/>
          </p:cNvPicPr>
          <p:nvPr/>
        </p:nvPicPr>
        <p:blipFill>
          <a:blip r:embed="rId2"/>
          <a:stretch>
            <a:fillRect/>
          </a:stretch>
        </p:blipFill>
        <p:spPr>
          <a:xfrm>
            <a:off x="2172207" y="893233"/>
            <a:ext cx="4799586" cy="5274734"/>
          </a:xfrm>
          <a:prstGeom prst="rect">
            <a:avLst/>
          </a:prstGeom>
        </p:spPr>
      </p:pic>
    </p:spTree>
    <p:extLst>
      <p:ext uri="{BB962C8B-B14F-4D97-AF65-F5344CB8AC3E}">
        <p14:creationId xmlns:p14="http://schemas.microsoft.com/office/powerpoint/2010/main" val="3769425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Consolidated Statement of Income</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19</a:t>
            </a:fld>
            <a:endParaRPr lang="en-ZA" dirty="0"/>
          </a:p>
        </p:txBody>
      </p:sp>
      <p:pic>
        <p:nvPicPr>
          <p:cNvPr id="6" name="Picture 5">
            <a:extLst>
              <a:ext uri="{FF2B5EF4-FFF2-40B4-BE49-F238E27FC236}">
                <a16:creationId xmlns:a16="http://schemas.microsoft.com/office/drawing/2014/main" id="{13EFF865-3334-27F2-6305-5E5D79EAB849}"/>
              </a:ext>
            </a:extLst>
          </p:cNvPr>
          <p:cNvPicPr>
            <a:picLocks noChangeAspect="1"/>
          </p:cNvPicPr>
          <p:nvPr/>
        </p:nvPicPr>
        <p:blipFill>
          <a:blip r:embed="rId2"/>
          <a:stretch>
            <a:fillRect/>
          </a:stretch>
        </p:blipFill>
        <p:spPr>
          <a:xfrm>
            <a:off x="1481668" y="921042"/>
            <a:ext cx="6180664" cy="5303782"/>
          </a:xfrm>
          <a:prstGeom prst="rect">
            <a:avLst/>
          </a:prstGeom>
        </p:spPr>
      </p:pic>
    </p:spTree>
    <p:extLst>
      <p:ext uri="{BB962C8B-B14F-4D97-AF65-F5344CB8AC3E}">
        <p14:creationId xmlns:p14="http://schemas.microsoft.com/office/powerpoint/2010/main" val="401084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74531"/>
            <a:ext cx="7543801" cy="780032"/>
          </a:xfrm>
        </p:spPr>
        <p:txBody>
          <a:bodyPr/>
          <a:lstStyle/>
          <a:p>
            <a:r>
              <a:rPr lang="en-US" dirty="0">
                <a:solidFill>
                  <a:schemeClr val="tx1"/>
                </a:solidFill>
              </a:rPr>
              <a:t>Disclaimer</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a:t>
            </a:fld>
            <a:endParaRPr lang="en-ZA" dirty="0"/>
          </a:p>
        </p:txBody>
      </p:sp>
      <p:sp>
        <p:nvSpPr>
          <p:cNvPr id="14" name="Content Placeholder 2">
            <a:extLst>
              <a:ext uri="{FF2B5EF4-FFF2-40B4-BE49-F238E27FC236}">
                <a16:creationId xmlns:a16="http://schemas.microsoft.com/office/drawing/2014/main" id="{458955CB-B01F-420C-ABBC-2B5959D9C18E}"/>
              </a:ext>
            </a:extLst>
          </p:cNvPr>
          <p:cNvSpPr txBox="1">
            <a:spLocks/>
          </p:cNvSpPr>
          <p:nvPr/>
        </p:nvSpPr>
        <p:spPr>
          <a:xfrm>
            <a:off x="350197" y="809897"/>
            <a:ext cx="8456578" cy="5533695"/>
          </a:xfrm>
          <a:prstGeom prst="rect">
            <a:avLst/>
          </a:prstGeom>
        </p:spPr>
        <p:txBody>
          <a:bodyPr>
            <a:normAutofit lnSpcReduction="10000"/>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a:t>This presentation contains forward-looking statements within the meaning of Section 27A of the Securities Act of 1933, as amended, and Section 21E of the Securities Exchange Act of 1934, as amended, which reflect the current views of Lument Finance Trust, Inc. (NYSE: LFT) (“LFT,” the “Company,” “we,” “our,” or “us”) with respect to, among other things, the Company’s operations and financial performance. You can identify these forward-looking statements by the use of words such as “outlook,” “indicator,” “believes,” “expects,” “potential,” “continues,” “may,” “will,” “should,” “seeks,” “approximately,” “predicts,” “projects,” “intends,” “plans,” “estimates,” or “anticipates,” or the negative version of these words or other comparable words or other statements that do not relate strictly to historical or factual matters. Such forward-looking statements are subject to various risks and uncertainties. Accordingly, there are or will be important factors that could cause actual outcomes or results to differ materially from those indicated in these statements. The Company believes these factors include but are not limited to those described under the section entitled “Risk Factors” in its Annual Report on Form 10-K for the year ended December 31, 2023,  which is available on the SEC’s website at </a:t>
            </a:r>
            <a:r>
              <a:rPr lang="en-US" sz="1200" u="sng" dirty="0"/>
              <a:t>www.sec.gov</a:t>
            </a:r>
            <a:r>
              <a:rPr lang="en-US" sz="1200" dirty="0"/>
              <a:t>. These factors should not be construed as exhaustive and should be read in conjunction with the other cautionary statements that are included in this presentation and in the filings. The forward-looking statements contained in this presentation speak only as of May 9th, 2024. The Company assumes no obligation to update or supplement forward‐looking statements that become untrue because of subsequent events or circumstances.</a:t>
            </a:r>
          </a:p>
          <a:p>
            <a:pPr marL="0" indent="0">
              <a:spcBef>
                <a:spcPts val="0"/>
              </a:spcBef>
              <a:buFont typeface="Arial" panose="020B0604020202020204" pitchFamily="34" charset="0"/>
              <a:buNone/>
            </a:pPr>
            <a:endParaRPr lang="en-US" sz="1200" dirty="0"/>
          </a:p>
          <a:p>
            <a:pPr marL="0" indent="0">
              <a:spcBef>
                <a:spcPts val="0"/>
              </a:spcBef>
              <a:buFont typeface="Arial" panose="020B0604020202020204" pitchFamily="34" charset="0"/>
              <a:buNone/>
            </a:pPr>
            <a:r>
              <a:rPr lang="en-US" sz="1200" dirty="0"/>
              <a:t>This presentation includes non-GAAP financial measures, including Distributable Earnings. While we believe the non-GAAP information included in this presentation provides supplemental information to assist investors in analyzing our operating results and to assist investors in comparing our operating results with other peer issuers, these measures are not in accordance with GAAP, and they should not be considered a substitute for, or superior to, our financial information calculated in accordance with GAAP. Please refer to this presentation’s Appendix for a reconciliation of the non-GAAP financial measures included in this presentation to the most directly comparable financial measures prepared in accordance with GAAP.</a:t>
            </a:r>
          </a:p>
          <a:p>
            <a:pPr marL="0" indent="0">
              <a:spcBef>
                <a:spcPts val="0"/>
              </a:spcBef>
              <a:buFont typeface="Arial" panose="020B0604020202020204" pitchFamily="34" charset="0"/>
              <a:buNone/>
            </a:pPr>
            <a:endParaRPr lang="en-US" sz="1000" dirty="0"/>
          </a:p>
        </p:txBody>
      </p:sp>
    </p:spTree>
    <p:extLst>
      <p:ext uri="{BB962C8B-B14F-4D97-AF65-F5344CB8AC3E}">
        <p14:creationId xmlns:p14="http://schemas.microsoft.com/office/powerpoint/2010/main" val="414797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Detailed Walk of Allowance for Loan Losses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20</a:t>
            </a:fld>
            <a:endParaRPr lang="en-ZA" dirty="0"/>
          </a:p>
        </p:txBody>
      </p:sp>
      <p:pic>
        <p:nvPicPr>
          <p:cNvPr id="6" name="Picture 5">
            <a:extLst>
              <a:ext uri="{FF2B5EF4-FFF2-40B4-BE49-F238E27FC236}">
                <a16:creationId xmlns:a16="http://schemas.microsoft.com/office/drawing/2014/main" id="{6C10D0D4-88DF-38A7-A3C4-604708242217}"/>
              </a:ext>
            </a:extLst>
          </p:cNvPr>
          <p:cNvPicPr>
            <a:picLocks noChangeAspect="1"/>
          </p:cNvPicPr>
          <p:nvPr/>
        </p:nvPicPr>
        <p:blipFill>
          <a:blip r:embed="rId2"/>
          <a:stretch>
            <a:fillRect/>
          </a:stretch>
        </p:blipFill>
        <p:spPr>
          <a:xfrm>
            <a:off x="1037167" y="1424726"/>
            <a:ext cx="7069666" cy="1443150"/>
          </a:xfrm>
          <a:prstGeom prst="rect">
            <a:avLst/>
          </a:prstGeom>
        </p:spPr>
      </p:pic>
    </p:spTree>
    <p:extLst>
      <p:ext uri="{BB962C8B-B14F-4D97-AF65-F5344CB8AC3E}">
        <p14:creationId xmlns:p14="http://schemas.microsoft.com/office/powerpoint/2010/main" val="335000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7970364" cy="780032"/>
          </a:xfrm>
        </p:spPr>
        <p:txBody>
          <a:bodyPr/>
          <a:lstStyle/>
          <a:p>
            <a:r>
              <a:rPr lang="en-US" sz="2100" dirty="0">
                <a:solidFill>
                  <a:schemeClr val="tx1"/>
                </a:solidFill>
              </a:rPr>
              <a:t>Reconciliation of Net Income to Distributable Earnings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21</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val="2010913104"/>
              </p:ext>
            </p:extLst>
          </p:nvPr>
        </p:nvGraphicFramePr>
        <p:xfrm>
          <a:off x="561303" y="837684"/>
          <a:ext cx="8021393" cy="5132356"/>
        </p:xfrm>
        <a:graphic>
          <a:graphicData uri="http://schemas.openxmlformats.org/drawingml/2006/table">
            <a:tbl>
              <a:tblPr firstRow="1" bandRow="1">
                <a:tableStyleId>{2D5ABB26-0587-4C30-8999-92F81FD0307C}</a:tableStyleId>
              </a:tblPr>
              <a:tblGrid>
                <a:gridCol w="3549429">
                  <a:extLst>
                    <a:ext uri="{9D8B030D-6E8A-4147-A177-3AD203B41FA5}">
                      <a16:colId xmlns:a16="http://schemas.microsoft.com/office/drawing/2014/main" val="9757480"/>
                    </a:ext>
                  </a:extLst>
                </a:gridCol>
                <a:gridCol w="1117991">
                  <a:extLst>
                    <a:ext uri="{9D8B030D-6E8A-4147-A177-3AD203B41FA5}">
                      <a16:colId xmlns:a16="http://schemas.microsoft.com/office/drawing/2014/main" val="202696902"/>
                    </a:ext>
                  </a:extLst>
                </a:gridCol>
                <a:gridCol w="1117991">
                  <a:extLst>
                    <a:ext uri="{9D8B030D-6E8A-4147-A177-3AD203B41FA5}">
                      <a16:colId xmlns:a16="http://schemas.microsoft.com/office/drawing/2014/main" val="2977488530"/>
                    </a:ext>
                  </a:extLst>
                </a:gridCol>
                <a:gridCol w="1117991">
                  <a:extLst>
                    <a:ext uri="{9D8B030D-6E8A-4147-A177-3AD203B41FA5}">
                      <a16:colId xmlns:a16="http://schemas.microsoft.com/office/drawing/2014/main" val="4221312722"/>
                    </a:ext>
                  </a:extLst>
                </a:gridCol>
                <a:gridCol w="1117991">
                  <a:extLst>
                    <a:ext uri="{9D8B030D-6E8A-4147-A177-3AD203B41FA5}">
                      <a16:colId xmlns:a16="http://schemas.microsoft.com/office/drawing/2014/main" val="1944735266"/>
                    </a:ext>
                  </a:extLst>
                </a:gridCol>
              </a:tblGrid>
              <a:tr h="219310">
                <a:tc>
                  <a:txBody>
                    <a:bodyPr/>
                    <a:lstStyle/>
                    <a:p>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gridSpan="4">
                  <a:txBody>
                    <a:bodyPr/>
                    <a:lstStyle/>
                    <a:p>
                      <a:pPr algn="ctr"/>
                      <a:r>
                        <a:rPr lang="en-US" sz="1000" b="0" kern="1200" dirty="0">
                          <a:solidFill>
                            <a:schemeClr val="bg1"/>
                          </a:solidFill>
                          <a:latin typeface="+mn-lt"/>
                          <a:ea typeface="+mn-ea"/>
                          <a:cs typeface="+mn-cs"/>
                        </a:rPr>
                        <a:t>For the Three Months Ended</a:t>
                      </a:r>
                    </a:p>
                  </a:txBody>
                  <a:tcPr>
                    <a:lnL>
                      <a:noFill/>
                    </a:lnL>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002036384"/>
                  </a:ext>
                </a:extLst>
              </a:tr>
              <a:tr h="356378">
                <a:tc>
                  <a:txBody>
                    <a:bodyPr/>
                    <a:lstStyle/>
                    <a:p>
                      <a:r>
                        <a:rPr lang="en-US" sz="1000" b="0" dirty="0">
                          <a:solidFill>
                            <a:schemeClr val="bg1"/>
                          </a:solidFill>
                          <a:latin typeface="+mn-lt"/>
                        </a:rPr>
                        <a:t>GAAP to Distributable Earnings Reconciliation</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March 31, 2024</a:t>
                      </a:r>
                    </a:p>
                  </a:txBody>
                  <a:tcPr anchor="b">
                    <a:lnL>
                      <a:noFill/>
                    </a:lnL>
                    <a:lnR>
                      <a:noFill/>
                    </a:lnR>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December 31, 2023</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solidFill>
                          <a:latin typeface="+mn-lt"/>
                        </a:rPr>
                        <a:t>September 30, 2023</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bg1"/>
                          </a:solidFill>
                          <a:latin typeface="+mn-lt"/>
                        </a:rPr>
                        <a:t>June 30, 2023</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843406371"/>
                  </a:ext>
                </a:extLst>
              </a:tr>
              <a:tr h="356378">
                <a:tc>
                  <a:txBody>
                    <a:bodyPr/>
                    <a:lstStyle/>
                    <a:p>
                      <a:r>
                        <a:rPr lang="en-US" sz="1000" b="0" i="1" dirty="0">
                          <a:solidFill>
                            <a:schemeClr val="tx1"/>
                          </a:solidFill>
                          <a:latin typeface="+mn-lt"/>
                        </a:rPr>
                        <a:t>Reconciliation of GAAP to non-GAAP Information</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28613309"/>
                  </a:ext>
                </a:extLst>
              </a:tr>
              <a:tr h="356378">
                <a:tc>
                  <a:txBody>
                    <a:bodyPr/>
                    <a:lstStyle/>
                    <a:p>
                      <a:r>
                        <a:rPr lang="en-US" sz="1000" b="0" dirty="0">
                          <a:solidFill>
                            <a:schemeClr val="tx1"/>
                          </a:solidFill>
                          <a:latin typeface="+mn-lt"/>
                        </a:rPr>
                        <a:t>Net income </a:t>
                      </a:r>
                      <a:r>
                        <a:rPr lang="en-US" sz="1000" b="0" baseline="0" dirty="0">
                          <a:solidFill>
                            <a:schemeClr val="tx1"/>
                          </a:solidFill>
                          <a:latin typeface="+mn-lt"/>
                        </a:rPr>
                        <a:t>attributable to common stockholders</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 $5,795,183</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$3,828,893</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$5,174,685 </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$1,389,185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14301636"/>
                  </a:ext>
                </a:extLst>
              </a:tr>
              <a:tr h="224562">
                <a:tc>
                  <a:txBody>
                    <a:bodyPr/>
                    <a:lstStyle/>
                    <a:p>
                      <a:r>
                        <a:rPr lang="en-US" sz="1000" b="0" i="1" dirty="0">
                          <a:solidFill>
                            <a:schemeClr val="tx1"/>
                          </a:solidFill>
                          <a:latin typeface="+mn-lt"/>
                        </a:rPr>
                        <a:t>Adjustments for non-Distributable earnings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i="0" u="none" strike="noStrike" kern="1200" dirty="0">
                        <a:solidFill>
                          <a:srgbClr val="020000"/>
                        </a:solidFill>
                        <a:effectLst/>
                        <a:latin typeface="Montserrat" panose="00000500000000000000" pitchFamily="2" charset="0"/>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56212148"/>
                  </a:ext>
                </a:extLst>
              </a:tr>
              <a:tr h="356378">
                <a:tc>
                  <a:txBody>
                    <a:bodyPr/>
                    <a:lstStyle/>
                    <a:p>
                      <a:pPr marL="288925" indent="-288925"/>
                      <a:r>
                        <a:rPr lang="en-US" sz="1000" b="0" dirty="0">
                          <a:solidFill>
                            <a:schemeClr val="tx1"/>
                          </a:solidFill>
                          <a:latin typeface="+mn-lt"/>
                        </a:rPr>
                        <a:t>        Unrealized losses (gains) on mortgage servicing      rights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(4,627)</a:t>
                      </a: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56,334 </a:t>
                      </a: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(1,573)</a:t>
                      </a: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(206)</a:t>
                      </a: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805131572"/>
                  </a:ext>
                </a:extLst>
              </a:tr>
              <a:tr h="219310">
                <a:tc>
                  <a:txBody>
                    <a:bodyPr/>
                    <a:lstStyle/>
                    <a:p>
                      <a:pPr marL="282575" lvl="1" indent="0"/>
                      <a:r>
                        <a:rPr lang="en-US" sz="1000" b="0" kern="1200" dirty="0">
                          <a:solidFill>
                            <a:schemeClr val="tx1"/>
                          </a:solidFill>
                          <a:latin typeface="+mn-lt"/>
                          <a:ea typeface="+mn-ea"/>
                          <a:cs typeface="+mn-cs"/>
                        </a:rPr>
                        <a:t>Unrealized provision for credit losses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 1,776,873 </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1,357,254 </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791,563 </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555,083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068208829"/>
                  </a:ext>
                </a:extLst>
              </a:tr>
              <a:tr h="219310">
                <a:tc>
                  <a:txBody>
                    <a:bodyPr/>
                    <a:lstStyle/>
                    <a:p>
                      <a:r>
                        <a:rPr lang="en-US" sz="1000" b="0" dirty="0">
                          <a:solidFill>
                            <a:schemeClr val="tx1"/>
                          </a:solidFill>
                          <a:latin typeface="+mn-lt"/>
                        </a:rPr>
                        <a:t>Subtotal</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 1,772,246</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1,413,588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789,990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554,877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1841193"/>
                  </a:ext>
                </a:extLst>
              </a:tr>
              <a:tr h="224562">
                <a:tc>
                  <a:txBody>
                    <a:bodyPr/>
                    <a:lstStyle/>
                    <a:p>
                      <a:r>
                        <a:rPr lang="en-US" sz="1000" b="0" i="1" dirty="0">
                          <a:solidFill>
                            <a:schemeClr val="tx1"/>
                          </a:solidFill>
                          <a:latin typeface="+mn-lt"/>
                        </a:rPr>
                        <a:t>Other Adjustments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i="0" u="none" strike="noStrike" kern="1200" dirty="0">
                        <a:solidFill>
                          <a:srgbClr val="020000"/>
                        </a:solidFill>
                        <a:effectLst/>
                        <a:latin typeface="Montserrat" panose="00000500000000000000" pitchFamily="2" charset="0"/>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356378">
                <a:tc>
                  <a:txBody>
                    <a:bodyPr/>
                    <a:lstStyle/>
                    <a:p>
                      <a:pPr marL="282575" indent="-282575"/>
                      <a:r>
                        <a:rPr lang="en-US" sz="1000" b="0" dirty="0">
                          <a:solidFill>
                            <a:schemeClr val="tx1"/>
                          </a:solidFill>
                          <a:latin typeface="+mn-lt"/>
                        </a:rPr>
                        <a:t>        Recognized compensation expense related to restricted common stock</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r>
                        <a:rPr lang="en-US" sz="1000" b="0" kern="1200" dirty="0">
                          <a:solidFill>
                            <a:schemeClr val="tx1"/>
                          </a:solidFill>
                          <a:latin typeface="+mn-lt"/>
                          <a:ea typeface="+mn-ea"/>
                          <a:cs typeface="+mn-cs"/>
                        </a:rPr>
                        <a:t>-</a:t>
                      </a:r>
                    </a:p>
                  </a:txBody>
                  <a:tcPr marL="6350" marR="6350" marT="635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kern="1200" dirty="0">
                          <a:solidFill>
                            <a:schemeClr val="tx1"/>
                          </a:solidFill>
                          <a:latin typeface="+mn-lt"/>
                          <a:ea typeface="+mn-ea"/>
                          <a:cs typeface="+mn-cs"/>
                        </a:rPr>
                        <a:t>-</a:t>
                      </a:r>
                    </a:p>
                  </a:txBody>
                  <a:tcPr marL="6350" marR="6350" marT="635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kern="1200" dirty="0">
                          <a:solidFill>
                            <a:schemeClr val="tx1"/>
                          </a:solidFill>
                          <a:latin typeface="+mn-lt"/>
                          <a:ea typeface="+mn-ea"/>
                          <a:cs typeface="+mn-cs"/>
                        </a:rPr>
                        <a:t>-</a:t>
                      </a:r>
                    </a:p>
                  </a:txBody>
                  <a:tcPr marL="6350" marR="6350" marT="635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2,836 </a:t>
                      </a:r>
                    </a:p>
                  </a:txBody>
                  <a:tcPr marL="6350" marR="6350" marT="635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912407413"/>
                  </a:ext>
                </a:extLst>
              </a:tr>
              <a:tr h="219310">
                <a:tc>
                  <a:txBody>
                    <a:bodyPr/>
                    <a:lstStyle/>
                    <a:p>
                      <a:r>
                        <a:rPr lang="en-US" sz="1000" b="0" dirty="0">
                          <a:solidFill>
                            <a:schemeClr val="tx1"/>
                          </a:solidFill>
                          <a:latin typeface="+mn-lt"/>
                        </a:rPr>
                        <a:t>        Adjustment for income taxes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10,892</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(4,057)</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19,803 </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223</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223482156"/>
                  </a:ext>
                </a:extLst>
              </a:tr>
              <a:tr h="219310">
                <a:tc>
                  <a:txBody>
                    <a:bodyPr/>
                    <a:lstStyle/>
                    <a:p>
                      <a:r>
                        <a:rPr lang="en-US" sz="1000" b="0" dirty="0">
                          <a:solidFill>
                            <a:schemeClr val="tx1"/>
                          </a:solidFill>
                          <a:latin typeface="+mn-lt"/>
                        </a:rPr>
                        <a:t>Subtotal</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10,892</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(4,057)</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19,803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3,059</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40211253"/>
                  </a:ext>
                </a:extLst>
              </a:tr>
              <a:tr h="224562">
                <a:tc>
                  <a:txBody>
                    <a:bodyPr/>
                    <a:lstStyle/>
                    <a:p>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i="0" u="none" strike="noStrike" kern="1200" dirty="0">
                        <a:solidFill>
                          <a:srgbClr val="020000"/>
                        </a:solidFill>
                        <a:effectLst/>
                        <a:latin typeface="Montserrat" panose="00000500000000000000" pitchFamily="2" charset="0"/>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500427891"/>
                  </a:ext>
                </a:extLst>
              </a:tr>
              <a:tr h="219310">
                <a:tc>
                  <a:txBody>
                    <a:bodyPr/>
                    <a:lstStyle/>
                    <a:p>
                      <a:r>
                        <a:rPr lang="en-US" sz="1000" b="0" dirty="0">
                          <a:solidFill>
                            <a:schemeClr val="tx1"/>
                          </a:solidFill>
                          <a:latin typeface="+mn-lt"/>
                        </a:rPr>
                        <a:t>Distributable Earnings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b" latinLnBrk="0" hangingPunct="1"/>
                      <a:r>
                        <a:rPr lang="en-US" sz="1000" b="0" kern="1200" dirty="0">
                          <a:solidFill>
                            <a:schemeClr val="tx1"/>
                          </a:solidFill>
                          <a:latin typeface="+mn-lt"/>
                          <a:ea typeface="+mn-ea"/>
                          <a:cs typeface="+mn-cs"/>
                        </a:rPr>
                        <a:t> $7,578,321</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$5,238,424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b" latinLnBrk="0" hangingPunct="1"/>
                      <a:r>
                        <a:rPr lang="en-US" sz="1000" b="0" kern="1200" dirty="0">
                          <a:solidFill>
                            <a:schemeClr val="tx1"/>
                          </a:solidFill>
                          <a:latin typeface="+mn-lt"/>
                          <a:ea typeface="+mn-ea"/>
                          <a:cs typeface="+mn-cs"/>
                        </a:rPr>
                        <a:t>$5,984,478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r>
                        <a:rPr lang="en-US" sz="1000" b="0" i="0" u="none" strike="noStrike" kern="1200" dirty="0">
                          <a:solidFill>
                            <a:srgbClr val="020000"/>
                          </a:solidFill>
                          <a:effectLst/>
                          <a:latin typeface="Montserrat" panose="00000500000000000000" pitchFamily="2" charset="0"/>
                          <a:ea typeface="+mn-ea"/>
                          <a:cs typeface="+mn-cs"/>
                        </a:rPr>
                        <a:t>$1,947,121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98850925"/>
                  </a:ext>
                </a:extLst>
              </a:tr>
              <a:tr h="0">
                <a:tc>
                  <a:txBody>
                    <a:bodyPr/>
                    <a:lstStyle/>
                    <a:p>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kern="1200" dirty="0">
                        <a:solidFill>
                          <a:schemeClr val="tx1"/>
                        </a:solidFill>
                        <a:latin typeface="+mn-lt"/>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fontAlgn="ctr" latinLnBrk="0" hangingPunct="1"/>
                      <a:endParaRPr lang="en-US" sz="1000" b="0" i="0" u="none" strike="noStrike" kern="1200" dirty="0">
                        <a:solidFill>
                          <a:srgbClr val="020000"/>
                        </a:solidFill>
                        <a:effectLst/>
                        <a:latin typeface="Montserrat" panose="00000500000000000000" pitchFamily="2" charset="0"/>
                        <a:ea typeface="+mn-ea"/>
                        <a:cs typeface="+mn-cs"/>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58534025"/>
                  </a:ext>
                </a:extLst>
              </a:tr>
              <a:tr h="356378">
                <a:tc>
                  <a:txBody>
                    <a:bodyPr/>
                    <a:lstStyle/>
                    <a:p>
                      <a:r>
                        <a:rPr lang="en-US" sz="1000" b="0" dirty="0">
                          <a:solidFill>
                            <a:schemeClr val="tx1"/>
                          </a:solidFill>
                          <a:latin typeface="+mn-lt"/>
                        </a:rPr>
                        <a:t>Weighted average shares outstanding,</a:t>
                      </a:r>
                      <a:r>
                        <a:rPr lang="en-US" sz="1000" b="0" baseline="0" dirty="0">
                          <a:solidFill>
                            <a:schemeClr val="tx1"/>
                          </a:solidFill>
                          <a:latin typeface="+mn-lt"/>
                        </a:rPr>
                        <a:t> b</a:t>
                      </a:r>
                      <a:r>
                        <a:rPr lang="en-US" sz="1000" b="0" dirty="0">
                          <a:solidFill>
                            <a:schemeClr val="tx1"/>
                          </a:solidFill>
                          <a:latin typeface="+mn-lt"/>
                        </a:rPr>
                        <a:t>asic and diluted</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52,249,299</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52,231,722 </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52,231,152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20000"/>
                          </a:solidFill>
                          <a:effectLst/>
                          <a:latin typeface="Montserrat" panose="00000500000000000000" pitchFamily="2" charset="0"/>
                          <a:ea typeface="+mn-ea"/>
                          <a:cs typeface="+mn-cs"/>
                        </a:rPr>
                        <a:t>52,231,152</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53646380"/>
                  </a:ext>
                </a:extLst>
              </a:tr>
              <a:tr h="356378">
                <a:tc>
                  <a:txBody>
                    <a:bodyPr/>
                    <a:lstStyle/>
                    <a:p>
                      <a:r>
                        <a:rPr lang="en-US" sz="1000" b="0" dirty="0">
                          <a:solidFill>
                            <a:schemeClr val="tx1"/>
                          </a:solidFill>
                          <a:latin typeface="+mn-lt"/>
                        </a:rPr>
                        <a:t>Distributable Earnings per share of common</a:t>
                      </a:r>
                      <a:r>
                        <a:rPr lang="en-US" sz="1000" b="0" baseline="0" dirty="0">
                          <a:solidFill>
                            <a:schemeClr val="tx1"/>
                          </a:solidFill>
                          <a:latin typeface="+mn-lt"/>
                        </a:rPr>
                        <a:t> stock</a:t>
                      </a:r>
                      <a:r>
                        <a:rPr lang="en-US" sz="1000" b="0" dirty="0">
                          <a:solidFill>
                            <a:schemeClr val="tx1"/>
                          </a:solidFill>
                          <a:latin typeface="+mn-lt"/>
                        </a:rPr>
                        <a:t>,</a:t>
                      </a:r>
                      <a:r>
                        <a:rPr lang="en-US" sz="1000" b="0" baseline="0" dirty="0">
                          <a:solidFill>
                            <a:schemeClr val="tx1"/>
                          </a:solidFill>
                          <a:latin typeface="+mn-lt"/>
                        </a:rPr>
                        <a:t> b</a:t>
                      </a:r>
                      <a:r>
                        <a:rPr lang="en-US" sz="1000" b="0" dirty="0">
                          <a:solidFill>
                            <a:schemeClr val="tx1"/>
                          </a:solidFill>
                          <a:latin typeface="+mn-lt"/>
                        </a:rPr>
                        <a:t>asic and diluted</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$0.15 </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$0.10</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$0.11</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20000"/>
                          </a:solidFill>
                          <a:effectLst/>
                          <a:latin typeface="Montserrat" panose="00000500000000000000" pitchFamily="2" charset="0"/>
                          <a:ea typeface="+mn-ea"/>
                          <a:cs typeface="+mn-cs"/>
                        </a:rPr>
                        <a:t>$0.04</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85027538"/>
                  </a:ext>
                </a:extLst>
              </a:tr>
            </a:tbl>
          </a:graphicData>
        </a:graphic>
      </p:graphicFrame>
    </p:spTree>
    <p:extLst>
      <p:ext uri="{BB962C8B-B14F-4D97-AF65-F5344CB8AC3E}">
        <p14:creationId xmlns:p14="http://schemas.microsoft.com/office/powerpoint/2010/main" val="408841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Detailed Walk of Capitalization as of 3/31/2024</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22</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435596467"/>
              </p:ext>
            </p:extLst>
          </p:nvPr>
        </p:nvGraphicFramePr>
        <p:xfrm>
          <a:off x="1836170" y="1857029"/>
          <a:ext cx="5471659" cy="2957745"/>
        </p:xfrm>
        <a:graphic>
          <a:graphicData uri="http://schemas.openxmlformats.org/drawingml/2006/table">
            <a:tbl>
              <a:tblPr/>
              <a:tblGrid>
                <a:gridCol w="4255855">
                  <a:extLst>
                    <a:ext uri="{9D8B030D-6E8A-4147-A177-3AD203B41FA5}">
                      <a16:colId xmlns:a16="http://schemas.microsoft.com/office/drawing/2014/main" val="3712928582"/>
                    </a:ext>
                  </a:extLst>
                </a:gridCol>
                <a:gridCol w="1215804">
                  <a:extLst>
                    <a:ext uri="{9D8B030D-6E8A-4147-A177-3AD203B41FA5}">
                      <a16:colId xmlns:a16="http://schemas.microsoft.com/office/drawing/2014/main" val="3716976137"/>
                    </a:ext>
                  </a:extLst>
                </a:gridCol>
              </a:tblGrid>
              <a:tr h="313858">
                <a:tc>
                  <a:txBody>
                    <a:bodyPr/>
                    <a:lstStyle/>
                    <a:p>
                      <a:pPr algn="l" fontAlgn="b"/>
                      <a:r>
                        <a:rPr lang="en-US" sz="1200" b="0" i="1" u="none" strike="noStrike" dirty="0">
                          <a:solidFill>
                            <a:srgbClr val="000000"/>
                          </a:solidFill>
                          <a:effectLst/>
                          <a:latin typeface="+mn-lt"/>
                        </a:rPr>
                        <a:t>(in 000's)</a:t>
                      </a:r>
                    </a:p>
                  </a:txBody>
                  <a:tcPr marL="0" marR="0" marT="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mn-lt"/>
                        </a:rPr>
                        <a:t>3/31/2024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62835"/>
                    </a:solidFill>
                  </a:tcPr>
                </a:tc>
                <a:extLst>
                  <a:ext uri="{0D108BD9-81ED-4DB2-BD59-A6C34878D82A}">
                    <a16:rowId xmlns:a16="http://schemas.microsoft.com/office/drawing/2014/main" val="97857173"/>
                  </a:ext>
                </a:extLst>
              </a:tr>
              <a:tr h="296422">
                <a:tc>
                  <a:txBody>
                    <a:bodyPr/>
                    <a:lstStyle/>
                    <a:p>
                      <a:pPr algn="l" fontAlgn="b"/>
                      <a:r>
                        <a:rPr lang="en-US" sz="1200" b="0" i="0" u="none" strike="noStrike" dirty="0">
                          <a:solidFill>
                            <a:srgbClr val="000000"/>
                          </a:solidFill>
                          <a:effectLst/>
                          <a:latin typeface="+mn-lt"/>
                        </a:rPr>
                        <a:t>Total GAAP liabilities and stockholders' equity</a:t>
                      </a:r>
                    </a:p>
                  </a:txBody>
                  <a:tcPr marL="0" marR="0" marT="0" marB="0" anchor="ctr">
                    <a:lnL>
                      <a:noFill/>
                    </a:lnL>
                    <a:lnR>
                      <a:noFill/>
                    </a:lnR>
                    <a:lnT>
                      <a:noFill/>
                    </a:lnT>
                    <a:lnB>
                      <a:noFill/>
                    </a:lnB>
                  </a:tcPr>
                </a:tc>
                <a:tc>
                  <a:txBody>
                    <a:bodyPr/>
                    <a:lstStyle/>
                    <a:p>
                      <a:pPr marL="0" algn="ctr" defTabSz="914400" rtl="0" eaLnBrk="1" fontAlgn="b" latinLnBrk="0" hangingPunct="1"/>
                      <a:r>
                        <a:rPr lang="en-US" sz="1100" b="0" i="0" u="none" strike="noStrike" kern="1200" dirty="0">
                          <a:solidFill>
                            <a:srgbClr val="000000"/>
                          </a:solidFill>
                          <a:effectLst/>
                          <a:latin typeface="Montserrat" panose="00000500000000000000" pitchFamily="2" charset="0"/>
                          <a:ea typeface="+mn-ea"/>
                          <a:cs typeface="+mn-cs"/>
                        </a:rPr>
                        <a:t>$1,378,092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4235130064"/>
                  </a:ext>
                </a:extLst>
              </a:tr>
              <a:tr h="202763">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marL="0" algn="ctr" defTabSz="914400" rtl="0" eaLnBrk="1" fontAlgn="b" latinLnBrk="0" hangingPunct="1"/>
                      <a:endParaRPr lang="en-US" sz="1100" b="0" i="0" u="none" strike="noStrike" kern="1200" dirty="0">
                        <a:solidFill>
                          <a:srgbClr val="000000"/>
                        </a:solidFill>
                        <a:effectLst/>
                        <a:latin typeface="Montserrat" panose="00000500000000000000" pitchFamily="2" charset="0"/>
                        <a:ea typeface="+mn-ea"/>
                        <a:cs typeface="+mn-cs"/>
                      </a:endParaRPr>
                    </a:p>
                  </a:txBody>
                  <a:tcPr marL="6350" marR="6350" marT="6350" marB="0" anchor="ctr">
                    <a:lnL>
                      <a:noFill/>
                    </a:lnL>
                    <a:lnR>
                      <a:noFill/>
                    </a:lnR>
                    <a:lnT>
                      <a:noFill/>
                    </a:lnT>
                    <a:lnB>
                      <a:noFill/>
                    </a:lnB>
                    <a:solidFill>
                      <a:srgbClr val="EBEBEB"/>
                    </a:solidFill>
                  </a:tcPr>
                </a:tc>
                <a:extLst>
                  <a:ext uri="{0D108BD9-81ED-4DB2-BD59-A6C34878D82A}">
                    <a16:rowId xmlns:a16="http://schemas.microsoft.com/office/drawing/2014/main" val="1718956339"/>
                  </a:ext>
                </a:extLst>
              </a:tr>
              <a:tr h="306386">
                <a:tc>
                  <a:txBody>
                    <a:bodyPr/>
                    <a:lstStyle/>
                    <a:p>
                      <a:pPr algn="l" fontAlgn="b"/>
                      <a:r>
                        <a:rPr lang="en-US" sz="1200" b="0" i="1" u="none" strike="noStrike" dirty="0">
                          <a:solidFill>
                            <a:srgbClr val="000000"/>
                          </a:solidFill>
                          <a:effectLst/>
                          <a:latin typeface="+mn-lt"/>
                        </a:rPr>
                        <a:t>Adjustments for Capitalization</a:t>
                      </a:r>
                    </a:p>
                  </a:txBody>
                  <a:tcPr marL="0" marR="0" marT="0" marB="0" anchor="ctr">
                    <a:lnL>
                      <a:noFill/>
                    </a:lnL>
                    <a:lnR>
                      <a:noFill/>
                    </a:lnR>
                    <a:lnT>
                      <a:noFill/>
                    </a:lnT>
                    <a:lnB>
                      <a:noFill/>
                    </a:lnB>
                  </a:tcPr>
                </a:tc>
                <a:tc>
                  <a:txBody>
                    <a:bodyPr/>
                    <a:lstStyle/>
                    <a:p>
                      <a:pPr marL="0" algn="ctr" defTabSz="914400" rtl="0" eaLnBrk="1" fontAlgn="b" latinLnBrk="0" hangingPunct="1"/>
                      <a:endParaRPr lang="en-US" sz="1100" b="0" i="0" u="none" strike="noStrike" kern="1200" dirty="0">
                        <a:solidFill>
                          <a:srgbClr val="000000"/>
                        </a:solidFill>
                        <a:effectLst/>
                        <a:latin typeface="Montserrat" panose="00000500000000000000" pitchFamily="2" charset="0"/>
                        <a:ea typeface="+mn-ea"/>
                        <a:cs typeface="+mn-cs"/>
                      </a:endParaRPr>
                    </a:p>
                  </a:txBody>
                  <a:tcPr marL="6350" marR="6350" marT="6350" marB="0" anchor="ctr">
                    <a:lnL>
                      <a:noFill/>
                    </a:lnL>
                    <a:lnR>
                      <a:noFill/>
                    </a:lnR>
                    <a:lnT>
                      <a:noFill/>
                    </a:lnT>
                    <a:lnB>
                      <a:noFill/>
                    </a:lnB>
                    <a:solidFill>
                      <a:srgbClr val="EBEBEB"/>
                    </a:solidFill>
                  </a:tcPr>
                </a:tc>
                <a:extLst>
                  <a:ext uri="{0D108BD9-81ED-4DB2-BD59-A6C34878D82A}">
                    <a16:rowId xmlns:a16="http://schemas.microsoft.com/office/drawing/2014/main" val="3043158160"/>
                  </a:ext>
                </a:extLst>
              </a:tr>
              <a:tr h="306386">
                <a:tc>
                  <a:txBody>
                    <a:bodyPr/>
                    <a:lstStyle/>
                    <a:p>
                      <a:pPr algn="l" fontAlgn="b"/>
                      <a:r>
                        <a:rPr lang="en-US" sz="1200" b="0" i="0" u="none" strike="noStrike" dirty="0">
                          <a:solidFill>
                            <a:srgbClr val="000000"/>
                          </a:solidFill>
                          <a:effectLst/>
                          <a:latin typeface="+mn-lt"/>
                        </a:rPr>
                        <a:t>( - ) Accrued interest payable</a:t>
                      </a:r>
                    </a:p>
                  </a:txBody>
                  <a:tcPr marL="0" marR="0" marT="0"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Montserrat" panose="00000500000000000000" pitchFamily="2" charset="0"/>
                        </a:rPr>
                        <a:t>(3,851)</a:t>
                      </a:r>
                    </a:p>
                  </a:txBody>
                  <a:tcPr marL="4763" marR="4763" marT="4763" marB="0" anchor="ctr">
                    <a:lnL>
                      <a:noFill/>
                    </a:lnL>
                    <a:lnR>
                      <a:noFill/>
                    </a:lnR>
                    <a:lnT>
                      <a:noFill/>
                    </a:lnT>
                    <a:lnB>
                      <a:noFill/>
                    </a:lnB>
                    <a:solidFill>
                      <a:srgbClr val="EBEBEB"/>
                    </a:solidFill>
                  </a:tcPr>
                </a:tc>
                <a:extLst>
                  <a:ext uri="{0D108BD9-81ED-4DB2-BD59-A6C34878D82A}">
                    <a16:rowId xmlns:a16="http://schemas.microsoft.com/office/drawing/2014/main" val="3162600617"/>
                  </a:ext>
                </a:extLst>
              </a:tr>
              <a:tr h="306386">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Dividends payable</a:t>
                      </a:r>
                    </a:p>
                  </a:txBody>
                  <a:tcPr marL="0" marR="0" marT="0"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Montserrat" panose="00000500000000000000" pitchFamily="2" charset="0"/>
                        </a:rPr>
                        <a:t>(4,659)</a:t>
                      </a:r>
                    </a:p>
                  </a:txBody>
                  <a:tcPr marL="4763" marR="4763" marT="4763" marB="0" anchor="ctr">
                    <a:lnL>
                      <a:noFill/>
                    </a:lnL>
                    <a:lnR>
                      <a:noFill/>
                    </a:lnR>
                    <a:lnT>
                      <a:noFill/>
                    </a:lnT>
                    <a:lnB>
                      <a:noFill/>
                    </a:lnB>
                    <a:solidFill>
                      <a:srgbClr val="EBEBEB"/>
                    </a:solidFill>
                  </a:tcPr>
                </a:tc>
                <a:extLst>
                  <a:ext uri="{0D108BD9-81ED-4DB2-BD59-A6C34878D82A}">
                    <a16:rowId xmlns:a16="http://schemas.microsoft.com/office/drawing/2014/main" val="1864818098"/>
                  </a:ext>
                </a:extLst>
              </a:tr>
              <a:tr h="306386">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Fees and expenses payable to Manager</a:t>
                      </a:r>
                    </a:p>
                  </a:txBody>
                  <a:tcPr marL="0" marR="0" marT="0"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Montserrat" panose="00000500000000000000" pitchFamily="2" charset="0"/>
                        </a:rPr>
                        <a:t>(3,073)</a:t>
                      </a:r>
                    </a:p>
                  </a:txBody>
                  <a:tcPr marL="4763" marR="4763" marT="4763" marB="0" anchor="ctr">
                    <a:lnL>
                      <a:noFill/>
                    </a:lnL>
                    <a:lnR>
                      <a:noFill/>
                    </a:lnR>
                    <a:lnT>
                      <a:noFill/>
                    </a:lnT>
                    <a:lnB>
                      <a:noFill/>
                    </a:lnB>
                    <a:solidFill>
                      <a:srgbClr val="EBEBEB"/>
                    </a:solidFill>
                  </a:tcPr>
                </a:tc>
                <a:extLst>
                  <a:ext uri="{0D108BD9-81ED-4DB2-BD59-A6C34878D82A}">
                    <a16:rowId xmlns:a16="http://schemas.microsoft.com/office/drawing/2014/main" val="3526508741"/>
                  </a:ext>
                </a:extLst>
              </a:tr>
              <a:tr h="306386">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Other accounts payable and accrued expenses</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Montserrat" panose="00000500000000000000" pitchFamily="2" charset="0"/>
                        </a:rPr>
                        <a:t>(502)</a:t>
                      </a:r>
                    </a:p>
                  </a:txBody>
                  <a:tcPr marL="4763" marR="4763" marT="4763"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48343698"/>
                  </a:ext>
                </a:extLst>
              </a:tr>
              <a:tr h="306386">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Other capitalized financing &amp; issuance costs</a:t>
                      </a: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Montserrat" panose="00000500000000000000" pitchFamily="2" charset="0"/>
                        </a:rPr>
                        <a:t>4,823 </a:t>
                      </a:r>
                    </a:p>
                  </a:txBody>
                  <a:tcPr marL="4763" marR="4763" marT="4763"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597779763"/>
                  </a:ext>
                </a:extLst>
              </a:tr>
              <a:tr h="306386">
                <a:tc>
                  <a:txBody>
                    <a:bodyPr/>
                    <a:lstStyle/>
                    <a:p>
                      <a:pPr algn="l" fontAlgn="b"/>
                      <a:r>
                        <a:rPr lang="en-US" sz="1200" b="0" i="0" u="none" strike="noStrike" dirty="0">
                          <a:solidFill>
                            <a:srgbClr val="000000"/>
                          </a:solidFill>
                          <a:effectLst/>
                          <a:latin typeface="+mn-lt"/>
                        </a:rPr>
                        <a:t>LFT Capitalization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100" b="0" i="0" u="none" strike="noStrike" kern="1200" dirty="0">
                          <a:solidFill>
                            <a:srgbClr val="000000"/>
                          </a:solidFill>
                          <a:effectLst/>
                          <a:latin typeface="Montserrat" panose="00000500000000000000" pitchFamily="2" charset="0"/>
                          <a:ea typeface="+mn-ea"/>
                          <a:cs typeface="+mn-cs"/>
                        </a:rPr>
                        <a:t>$1,370,832</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28229046"/>
                  </a:ext>
                </a:extLst>
              </a:tr>
            </a:tbl>
          </a:graphicData>
        </a:graphic>
      </p:graphicFrame>
    </p:spTree>
    <p:extLst>
      <p:ext uri="{BB962C8B-B14F-4D97-AF65-F5344CB8AC3E}">
        <p14:creationId xmlns:p14="http://schemas.microsoft.com/office/powerpoint/2010/main" val="108247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316"/>
            <a:ext cx="8480426" cy="780032"/>
          </a:xfrm>
        </p:spPr>
        <p:txBody>
          <a:bodyPr/>
          <a:lstStyle/>
          <a:p>
            <a:r>
              <a:rPr lang="en-US" sz="2000" dirty="0">
                <a:solidFill>
                  <a:schemeClr val="tx1"/>
                </a:solidFill>
              </a:rPr>
              <a:t>Book Value Per Share of Common Stock as of 3/31/2024</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23</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644019983"/>
              </p:ext>
            </p:extLst>
          </p:nvPr>
        </p:nvGraphicFramePr>
        <p:xfrm>
          <a:off x="2129988" y="1652236"/>
          <a:ext cx="4884023" cy="3215504"/>
        </p:xfrm>
        <a:graphic>
          <a:graphicData uri="http://schemas.openxmlformats.org/drawingml/2006/table">
            <a:tbl>
              <a:tblPr/>
              <a:tblGrid>
                <a:gridCol w="3144193">
                  <a:extLst>
                    <a:ext uri="{9D8B030D-6E8A-4147-A177-3AD203B41FA5}">
                      <a16:colId xmlns:a16="http://schemas.microsoft.com/office/drawing/2014/main" val="3712928582"/>
                    </a:ext>
                  </a:extLst>
                </a:gridCol>
                <a:gridCol w="1739830">
                  <a:extLst>
                    <a:ext uri="{9D8B030D-6E8A-4147-A177-3AD203B41FA5}">
                      <a16:colId xmlns:a16="http://schemas.microsoft.com/office/drawing/2014/main" val="3250380806"/>
                    </a:ext>
                  </a:extLst>
                </a:gridCol>
              </a:tblGrid>
              <a:tr h="564748">
                <a:tc>
                  <a:txBody>
                    <a:bodyPr/>
                    <a:lstStyle/>
                    <a:p>
                      <a:pPr algn="l" fontAlgn="b"/>
                      <a:r>
                        <a:rPr lang="en-US" sz="1200" b="0" i="1" u="none" strike="noStrike" dirty="0">
                          <a:solidFill>
                            <a:srgbClr val="000000"/>
                          </a:solidFill>
                          <a:effectLst/>
                          <a:latin typeface="+mn-lt"/>
                        </a:rPr>
                        <a:t>(in 000's)</a:t>
                      </a:r>
                    </a:p>
                  </a:txBody>
                  <a:tcPr marL="0" marR="0" marT="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FFFFFF"/>
                          </a:solidFill>
                          <a:effectLst/>
                          <a:latin typeface="+mn-lt"/>
                          <a:ea typeface="+mn-ea"/>
                          <a:cs typeface="+mn-cs"/>
                        </a:rPr>
                        <a:t>Book Value per Share of Common Stock</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62835"/>
                    </a:solidFill>
                  </a:tcPr>
                </a:tc>
                <a:extLst>
                  <a:ext uri="{0D108BD9-81ED-4DB2-BD59-A6C34878D82A}">
                    <a16:rowId xmlns:a16="http://schemas.microsoft.com/office/drawing/2014/main" val="97857173"/>
                  </a:ext>
                </a:extLst>
              </a:tr>
              <a:tr h="343171">
                <a:tc>
                  <a:txBody>
                    <a:bodyPr/>
                    <a:lstStyle/>
                    <a:p>
                      <a:pPr algn="l" fontAlgn="b"/>
                      <a:r>
                        <a:rPr lang="en-US" sz="1200" b="0" i="0" u="none" strike="noStrike" dirty="0">
                          <a:solidFill>
                            <a:srgbClr val="000000"/>
                          </a:solidFill>
                          <a:effectLst/>
                          <a:latin typeface="+mn-lt"/>
                        </a:rPr>
                        <a:t>Total stockholders’ equity</a:t>
                      </a:r>
                    </a:p>
                  </a:txBody>
                  <a:tcPr marL="0" marR="0" marT="0"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$242,935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4235130064"/>
                  </a:ext>
                </a:extLst>
              </a:tr>
              <a:tr h="234741">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1718956339"/>
                  </a:ext>
                </a:extLst>
              </a:tr>
              <a:tr h="343171">
                <a:tc>
                  <a:txBody>
                    <a:bodyPr/>
                    <a:lstStyle/>
                    <a:p>
                      <a:pPr algn="l" fontAlgn="b"/>
                      <a:r>
                        <a:rPr lang="en-US" sz="1200" b="0" i="0" u="none" strike="noStrike" dirty="0">
                          <a:solidFill>
                            <a:srgbClr val="000000"/>
                          </a:solidFill>
                          <a:effectLst/>
                          <a:latin typeface="+mn-lt"/>
                        </a:rPr>
                        <a:t>( - ) Preferred</a:t>
                      </a:r>
                      <a:r>
                        <a:rPr lang="en-US" sz="1200" b="0" i="0" u="none" strike="noStrike" baseline="0" dirty="0">
                          <a:solidFill>
                            <a:srgbClr val="000000"/>
                          </a:solidFill>
                          <a:effectLst/>
                          <a:latin typeface="+mn-lt"/>
                        </a:rPr>
                        <a:t> equity</a:t>
                      </a:r>
                      <a:r>
                        <a:rPr lang="en-US" sz="1200" b="0" i="0" u="none" strike="noStrike" baseline="30000" dirty="0">
                          <a:solidFill>
                            <a:srgbClr val="000000"/>
                          </a:solidFill>
                          <a:effectLst/>
                          <a:latin typeface="+mn-lt"/>
                        </a:rPr>
                        <a:t>(1)</a:t>
                      </a:r>
                    </a:p>
                  </a:txBody>
                  <a:tcPr marL="0" marR="0" marT="0"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n-cs"/>
                        </a:rPr>
                        <a:t>(60,000)</a:t>
                      </a: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162600617"/>
                  </a:ext>
                </a:extLst>
              </a:tr>
              <a:tr h="343171">
                <a:tc>
                  <a:txBody>
                    <a:bodyPr/>
                    <a:lstStyle/>
                    <a:p>
                      <a:pPr algn="l" fontAlgn="b"/>
                      <a:r>
                        <a:rPr lang="en-US" sz="1200" b="0" i="0" u="none" strike="noStrike" dirty="0">
                          <a:solidFill>
                            <a:srgbClr val="000000"/>
                          </a:solidFill>
                          <a:effectLst/>
                          <a:latin typeface="+mn-lt"/>
                        </a:rPr>
                        <a:t>( - ) Non-controlling interest</a:t>
                      </a:r>
                    </a:p>
                  </a:txBody>
                  <a:tcPr marL="0" marR="0" marT="0"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n-cs"/>
                        </a:rPr>
                        <a:t>(100)</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679254947"/>
                  </a:ext>
                </a:extLst>
              </a:tr>
              <a:tr h="343171">
                <a:tc>
                  <a:txBody>
                    <a:bodyPr/>
                    <a:lstStyle/>
                    <a:p>
                      <a:pPr algn="l" fontAlgn="b"/>
                      <a:r>
                        <a:rPr lang="en-US" sz="1200" b="0" i="0" u="none" strike="noStrike" dirty="0">
                          <a:solidFill>
                            <a:srgbClr val="000000"/>
                          </a:solidFill>
                          <a:effectLst/>
                          <a:latin typeface="+mn-lt"/>
                        </a:rPr>
                        <a:t>Common equity</a:t>
                      </a:r>
                    </a:p>
                  </a:txBody>
                  <a:tcPr marL="0" marR="0" marT="0"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$182,836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3526508741"/>
                  </a:ext>
                </a:extLst>
              </a:tr>
              <a:tr h="236343">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48343698"/>
                  </a:ext>
                </a:extLst>
              </a:tr>
              <a:tr h="423444">
                <a:tc>
                  <a:txBody>
                    <a:bodyPr/>
                    <a:lstStyle/>
                    <a:p>
                      <a:pPr algn="l" fontAlgn="b"/>
                      <a:r>
                        <a:rPr lang="en-US" sz="1200" b="0" i="0" u="none" strike="noStrike" dirty="0">
                          <a:solidFill>
                            <a:srgbClr val="000000"/>
                          </a:solidFill>
                          <a:effectLst/>
                          <a:latin typeface="+mn-lt"/>
                        </a:rPr>
                        <a:t>Shares outstanding</a:t>
                      </a: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52,257,315 </a:t>
                      </a:r>
                    </a:p>
                  </a:txBody>
                  <a:tcPr marL="6350" marR="6350" marT="635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597779763"/>
                  </a:ext>
                </a:extLst>
              </a:tr>
              <a:tr h="383544">
                <a:tc>
                  <a:txBody>
                    <a:bodyPr/>
                    <a:lstStyle/>
                    <a:p>
                      <a:pPr algn="l" fontAlgn="b"/>
                      <a:r>
                        <a:rPr lang="en-US" sz="1200" b="0" i="0" u="none" strike="noStrike" dirty="0">
                          <a:solidFill>
                            <a:srgbClr val="000000"/>
                          </a:solidFill>
                          <a:effectLst/>
                          <a:latin typeface="+mn-lt"/>
                        </a:rPr>
                        <a:t>Book Value Per Share of Common Stock</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$3.50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28229046"/>
                  </a:ext>
                </a:extLst>
              </a:tr>
            </a:tbl>
          </a:graphicData>
        </a:graphic>
      </p:graphicFrame>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543302"/>
            <a:ext cx="6977974" cy="84639"/>
          </a:xfrm>
          <a:prstGeom prst="rect">
            <a:avLst/>
          </a:prstGeom>
          <a:noFill/>
        </p:spPr>
        <p:txBody>
          <a:bodyPr vert="horz" wrap="square" lIns="0" tIns="0" rIns="0" bIns="0" rtlCol="0" anchor="t" anchorCtr="0">
            <a:spAutoFit/>
          </a:bodyPr>
          <a:lstStyle/>
          <a:p>
            <a:pPr>
              <a:tabLst>
                <a:tab pos="344488" algn="l"/>
              </a:tabLst>
            </a:pPr>
            <a:r>
              <a:rPr lang="en-US" sz="550" dirty="0"/>
              <a:t>Note: 	(1) Reflects 2.4 million shares of the Company’s 7.875% Series A Cumulative Redeemable Preferred Stock outstanding at a $25 liquidation preference per share. </a:t>
            </a:r>
          </a:p>
        </p:txBody>
      </p:sp>
    </p:spTree>
    <p:extLst>
      <p:ext uri="{BB962C8B-B14F-4D97-AF65-F5344CB8AC3E}">
        <p14:creationId xmlns:p14="http://schemas.microsoft.com/office/powerpoint/2010/main" val="122501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Key Definitions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24</a:t>
            </a:fld>
            <a:endParaRPr lang="en-ZA" dirty="0"/>
          </a:p>
        </p:txBody>
      </p:sp>
      <p:sp>
        <p:nvSpPr>
          <p:cNvPr id="4" name="Content Placeholder 2"/>
          <p:cNvSpPr txBox="1">
            <a:spLocks/>
          </p:cNvSpPr>
          <p:nvPr/>
        </p:nvSpPr>
        <p:spPr>
          <a:xfrm>
            <a:off x="343711" y="809897"/>
            <a:ext cx="8450093" cy="5260965"/>
          </a:xfrm>
          <a:prstGeom prst="rect">
            <a:avLst/>
          </a:prstGeom>
        </p:spPr>
        <p:txBody>
          <a:bodyPr>
            <a:normAutofit fontScale="92500" lnSpcReduction="10000"/>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t>“</a:t>
            </a:r>
            <a:r>
              <a:rPr lang="en-US" sz="1000" u="sng" dirty="0"/>
              <a:t>Book Value Per Share of Common Stock</a:t>
            </a:r>
            <a:r>
              <a:rPr lang="en-US" sz="1000" dirty="0"/>
              <a:t>” is calculated as: a) total stockholders’ equity computed in accordance with GAAP less the value of the issued and outstanding preferred stock at its stated liquidation preference of $25.00 per share, divided by b) the weighted average number of shares of common stock issued and outstanding during the period, basic and diluted.</a:t>
            </a:r>
          </a:p>
          <a:p>
            <a:pPr marL="0" indent="0">
              <a:spcBef>
                <a:spcPts val="0"/>
              </a:spcBef>
              <a:buNone/>
            </a:pPr>
            <a:endParaRPr lang="en-US" sz="1000" dirty="0"/>
          </a:p>
          <a:p>
            <a:pPr marL="0" indent="0">
              <a:spcBef>
                <a:spcPts val="0"/>
              </a:spcBef>
              <a:buNone/>
            </a:pPr>
            <a:r>
              <a:rPr lang="en-US" sz="1000" dirty="0"/>
              <a:t>“</a:t>
            </a:r>
            <a:r>
              <a:rPr lang="en-US" sz="1000" u="sng" dirty="0"/>
              <a:t>Distributable Earnings</a:t>
            </a:r>
            <a:r>
              <a:rPr lang="en-US" sz="1000" dirty="0"/>
              <a:t>” is a non-GAAP measure, which we define as GAAP net income (loss) attributable to holders' of common stock, or, without duplication, owners of the Company's subsidiaries, computed in accordance with GAAP, including realized losses not otherwise included in GAAP net income (loss) and excluding (i) non-cash equity compensation, (ii) depreciation and amortization, (iii) any unrealized gains or losses or other similar non-cash items that are included in net income for that applicable reporting period, regardless of whether such items are included in other comprehensive income (loss) or net income (loss), and (iv) one-time events pursuant to changes in GAAP and certain material non-cash income or expense items after discussions with the Company's board of directors and approved by a majority of the Company's independent directors. We also add back one-time charges such as acquisition costs and one-time gains/losses on the early extinguishment of debt and redemption of preferred stock. Distributable Earnings mirrors how we calculate Core Earnings pursuant to the terms of our management agreement between our Manager and us, or our Management Agreement, for purposes of calculating the incentive fee payable to our Manager. While Distributable Earnings excludes the impact of any unrealized provisions for credit losses, any loan losses are charged off and realized through Distributable Earnings when deemed non-recoverable.  Non-recoverability is determined (i) upon the resolution of a loan (i.e. when the loan is repaid, fully or partially, or in the case of foreclosures, when the underlying asset is sold), or (ii) with respect to any amount due under any loan, when such amount is determined to be non-collectible.</a:t>
            </a:r>
          </a:p>
          <a:p>
            <a:pPr marL="0" indent="0">
              <a:spcBef>
                <a:spcPts val="0"/>
              </a:spcBef>
              <a:buNone/>
            </a:pPr>
            <a:endParaRPr lang="en-US" sz="1000" dirty="0"/>
          </a:p>
          <a:p>
            <a:pPr marL="0" indent="0">
              <a:spcBef>
                <a:spcPts val="0"/>
              </a:spcBef>
              <a:buNone/>
            </a:pPr>
            <a:r>
              <a:rPr lang="en-US" sz="1000" dirty="0"/>
              <a:t>We believe that Distributable Earnings provides meaningful information to consider in addition to our net income (loss) and cash flows from operating activities determined in accordance with GAAP. We believe Distributable Earnings is a useful financial metric for existing and potential future holders of our common stock as historically, over time, Distributable Earnings has been a strong indicator of our dividends per share. As a REIT, we generally must distribute annually at least 90% of our taxable income, subject to certain adjustments, and therefore we believe our dividends are one of the principal reasons stockholders may invest in our common stock. Refer to Note 16 to our consolidated financial statements for further discussion of our distribution requirements as a REIT. Furthermore, Distributable Earnings help us to evaluate our performance excluding the effects of certain transactions and GAAP adjustments that we believe are not necessarily indicative of our current loan portfolio and operations and is a performance metric we consider when declaring our dividends.</a:t>
            </a:r>
          </a:p>
          <a:p>
            <a:pPr marL="0" indent="0">
              <a:spcBef>
                <a:spcPts val="0"/>
              </a:spcBef>
              <a:buNone/>
            </a:pPr>
            <a:endParaRPr lang="en-US" sz="1000" dirty="0"/>
          </a:p>
          <a:p>
            <a:pPr marL="0" indent="0">
              <a:spcBef>
                <a:spcPts val="0"/>
              </a:spcBef>
              <a:buNone/>
            </a:pPr>
            <a:r>
              <a:rPr lang="en-US" sz="1000" dirty="0"/>
              <a:t>Distributable Earnings does not represent net income (loss) or cash generated from operating activities and should not be considered as an alternative to GAAP net income (loss), or an indication of GAAP cash flows from operations, a measure of our liquidity, or an indication of funds available for our cash needs. In addition, our methodology for calculating Distributable Earnings may differ from the methodologies employed by other companies to calculate the same or similar performance measures, and accordingly, our reported Distributable Earnings may not be comparable to the Distributable Earnings reported by other companies.</a:t>
            </a:r>
          </a:p>
          <a:p>
            <a:pPr marL="0" indent="0">
              <a:spcBef>
                <a:spcPts val="0"/>
              </a:spcBef>
              <a:buNone/>
            </a:pPr>
            <a:endParaRPr lang="en-US" sz="1000" b="1" dirty="0"/>
          </a:p>
          <a:p>
            <a:pPr marL="0" indent="0">
              <a:spcBef>
                <a:spcPts val="0"/>
              </a:spcBef>
              <a:buFont typeface="Arial" panose="020B0604020202020204" pitchFamily="34" charset="0"/>
              <a:buNone/>
            </a:pPr>
            <a:endParaRPr lang="en-US" sz="1000" dirty="0"/>
          </a:p>
        </p:txBody>
      </p:sp>
    </p:spTree>
    <p:extLst>
      <p:ext uri="{BB962C8B-B14F-4D97-AF65-F5344CB8AC3E}">
        <p14:creationId xmlns:p14="http://schemas.microsoft.com/office/powerpoint/2010/main" val="107501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750" y="3957638"/>
            <a:ext cx="7810500" cy="1655762"/>
          </a:xfrm>
        </p:spPr>
        <p:txBody>
          <a:bodyPr/>
          <a:lstStyle/>
          <a:p>
            <a:r>
              <a:rPr lang="en-US" dirty="0"/>
              <a:t>May 2024</a:t>
            </a:r>
          </a:p>
        </p:txBody>
      </p:sp>
    </p:spTree>
    <p:extLst>
      <p:ext uri="{BB962C8B-B14F-4D97-AF65-F5344CB8AC3E}">
        <p14:creationId xmlns:p14="http://schemas.microsoft.com/office/powerpoint/2010/main" val="236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8E6D3EC-34F0-A647-BE8C-CE08D4BF7D77}"/>
              </a:ext>
            </a:extLst>
          </p:cNvPr>
          <p:cNvSpPr/>
          <p:nvPr/>
        </p:nvSpPr>
        <p:spPr>
          <a:xfrm>
            <a:off x="4699711" y="4162707"/>
            <a:ext cx="4155323" cy="21100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Rectangle 41">
            <a:extLst>
              <a:ext uri="{FF2B5EF4-FFF2-40B4-BE49-F238E27FC236}">
                <a16:creationId xmlns:a16="http://schemas.microsoft.com/office/drawing/2014/main" id="{A8E6D3EC-34F0-A647-BE8C-CE08D4BF7D77}"/>
              </a:ext>
            </a:extLst>
          </p:cNvPr>
          <p:cNvSpPr/>
          <p:nvPr/>
        </p:nvSpPr>
        <p:spPr>
          <a:xfrm>
            <a:off x="454514" y="4162707"/>
            <a:ext cx="4155323" cy="21100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Title 4"/>
          <p:cNvSpPr>
            <a:spLocks noGrp="1"/>
          </p:cNvSpPr>
          <p:nvPr>
            <p:ph type="title"/>
          </p:nvPr>
        </p:nvSpPr>
        <p:spPr>
          <a:xfrm>
            <a:off x="457199" y="188316"/>
            <a:ext cx="7543801" cy="780032"/>
          </a:xfrm>
        </p:spPr>
        <p:txBody>
          <a:bodyPr/>
          <a:lstStyle/>
          <a:p>
            <a:r>
              <a:rPr lang="en-US" dirty="0">
                <a:solidFill>
                  <a:schemeClr val="tx1"/>
                </a:solidFill>
              </a:rPr>
              <a:t>Company Overview</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3</a:t>
            </a:fld>
            <a:endParaRPr lang="en-Z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798" y="2198403"/>
            <a:ext cx="3535465" cy="1102601"/>
          </a:xfrm>
          <a:prstGeom prst="rect">
            <a:avLst/>
          </a:prstGeom>
        </p:spPr>
      </p:pic>
      <p:cxnSp>
        <p:nvCxnSpPr>
          <p:cNvPr id="4" name="Straight Connector 3"/>
          <p:cNvCxnSpPr/>
          <p:nvPr/>
        </p:nvCxnSpPr>
        <p:spPr>
          <a:xfrm>
            <a:off x="534912" y="3642466"/>
            <a:ext cx="8321040" cy="20609"/>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8">
            <a:extLst>
              <a:ext uri="{FF2B5EF4-FFF2-40B4-BE49-F238E27FC236}">
                <a16:creationId xmlns:a16="http://schemas.microsoft.com/office/drawing/2014/main" id="{F4C0C42A-92D1-4CFE-88CD-D010A0CA76EE}"/>
              </a:ext>
            </a:extLst>
          </p:cNvPr>
          <p:cNvSpPr txBox="1">
            <a:spLocks/>
          </p:cNvSpPr>
          <p:nvPr/>
        </p:nvSpPr>
        <p:spPr>
          <a:xfrm>
            <a:off x="3250399" y="3461572"/>
            <a:ext cx="2643202" cy="374400"/>
          </a:xfrm>
          <a:prstGeom prst="roundRect">
            <a:avLst/>
          </a:prstGeom>
          <a:solidFill>
            <a:schemeClr val="bg1"/>
          </a:solidFill>
          <a:ln>
            <a:noFill/>
          </a:ln>
        </p:spPr>
        <p:txBody>
          <a:bodyPr vert="horz" lIns="72000" tIns="0" rIns="0" bIns="0" rtlCol="0" anchor="ctr">
            <a:noAutofit/>
          </a:bodyPr>
          <a:lstStyle>
            <a:defPPr>
              <a:defRPr lang="en-US"/>
            </a:defPPr>
            <a:lvl1pPr indent="0">
              <a:lnSpc>
                <a:spcPct val="100000"/>
              </a:lnSpc>
              <a:spcBef>
                <a:spcPts val="1000"/>
              </a:spcBef>
              <a:buClr>
                <a:schemeClr val="accent1"/>
              </a:buClr>
              <a:buFont typeface="Arial" panose="020B0604020202020204" pitchFamily="34" charset="0"/>
              <a:buNone/>
              <a:defRPr sz="1200" spc="0" baseline="0">
                <a:solidFill>
                  <a:schemeClr val="bg1"/>
                </a:solidFill>
                <a:latin typeface="+mj-lt"/>
              </a:defRPr>
            </a:lvl1pPr>
            <a:lvl2pPr indent="-228600">
              <a:lnSpc>
                <a:spcPct val="90000"/>
              </a:lnSpc>
              <a:spcBef>
                <a:spcPts val="500"/>
              </a:spcBef>
              <a:buFont typeface="Arial" panose="020B0604020202020204" pitchFamily="34" charset="0"/>
              <a:buChar char="•"/>
              <a:defRPr sz="1600" spc="0" baseline="0"/>
            </a:lvl2pPr>
            <a:lvl3pPr marL="685800" indent="-228600">
              <a:lnSpc>
                <a:spcPct val="90000"/>
              </a:lnSpc>
              <a:spcBef>
                <a:spcPts val="500"/>
              </a:spcBef>
              <a:buFont typeface="Arial" panose="020B0604020202020204" pitchFamily="34" charset="0"/>
              <a:buChar char="•"/>
              <a:defRPr sz="1400" spc="0" baseline="0"/>
            </a:lvl3pPr>
            <a:lvl4pPr marL="0" indent="0">
              <a:lnSpc>
                <a:spcPct val="90000"/>
              </a:lnSpc>
              <a:spcBef>
                <a:spcPts val="500"/>
              </a:spcBef>
              <a:buFont typeface="Arial" panose="020B0604020202020204" pitchFamily="34" charset="0"/>
              <a:buNone/>
              <a:defRPr sz="2100" cap="all" spc="0" baseline="0">
                <a:latin typeface="+mj-lt"/>
              </a:defRPr>
            </a:lvl4pPr>
            <a:lvl5pPr marL="0" indent="0">
              <a:lnSpc>
                <a:spcPct val="90000"/>
              </a:lnSpc>
              <a:spcBef>
                <a:spcPts val="500"/>
              </a:spcBef>
              <a:buFont typeface="Arial" panose="020B0604020202020204" pitchFamily="34" charset="0"/>
              <a:buNone/>
              <a:defRPr sz="2100" spc="0" baseline="0"/>
            </a:lvl5pPr>
            <a:lvl6pPr marL="0" indent="0">
              <a:lnSpc>
                <a:spcPct val="90000"/>
              </a:lnSpc>
              <a:spcBef>
                <a:spcPts val="500"/>
              </a:spcBef>
              <a:buFont typeface="Arial" panose="020B0604020202020204" pitchFamily="34" charset="0"/>
              <a:buNone/>
              <a:defRPr sz="12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solidFill>
                  <a:schemeClr val="tx1"/>
                </a:solidFill>
                <a:latin typeface="+mn-lt"/>
              </a:rPr>
              <a:t>Key Investment Highlights</a:t>
            </a:r>
            <a:endParaRPr lang="en-ZA" dirty="0">
              <a:solidFill>
                <a:schemeClr val="tx1"/>
              </a:solidFill>
              <a:latin typeface="+mn-lt"/>
            </a:endParaRPr>
          </a:p>
        </p:txBody>
      </p:sp>
      <p:sp>
        <p:nvSpPr>
          <p:cNvPr id="40" name="Content Placeholder 8">
            <a:extLst>
              <a:ext uri="{FF2B5EF4-FFF2-40B4-BE49-F238E27FC236}">
                <a16:creationId xmlns:a16="http://schemas.microsoft.com/office/drawing/2014/main" id="{F4C0C42A-92D1-4CFE-88CD-D010A0CA76EE}"/>
              </a:ext>
            </a:extLst>
          </p:cNvPr>
          <p:cNvSpPr txBox="1">
            <a:spLocks/>
          </p:cNvSpPr>
          <p:nvPr/>
        </p:nvSpPr>
        <p:spPr>
          <a:xfrm>
            <a:off x="550695" y="3966417"/>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Strong Sponsorship/Ownership</a:t>
            </a:r>
            <a:endParaRPr lang="en-ZA" sz="1200" dirty="0">
              <a:solidFill>
                <a:schemeClr val="bg1"/>
              </a:solidFill>
              <a:latin typeface="+mj-lt"/>
            </a:endParaRPr>
          </a:p>
        </p:txBody>
      </p:sp>
      <p:sp>
        <p:nvSpPr>
          <p:cNvPr id="41" name="Content Placeholder 8">
            <a:extLst>
              <a:ext uri="{FF2B5EF4-FFF2-40B4-BE49-F238E27FC236}">
                <a16:creationId xmlns:a16="http://schemas.microsoft.com/office/drawing/2014/main" id="{F3B54025-9FC4-403D-B4D1-455A0EE8F65F}"/>
              </a:ext>
            </a:extLst>
          </p:cNvPr>
          <p:cNvSpPr txBox="1">
            <a:spLocks/>
          </p:cNvSpPr>
          <p:nvPr/>
        </p:nvSpPr>
        <p:spPr>
          <a:xfrm>
            <a:off x="538081" y="4358379"/>
            <a:ext cx="4065449" cy="175536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Access to extensive loan origination platform through affiliation with Lument, a premier national mortgage originator and asset manager.</a:t>
            </a:r>
          </a:p>
          <a:p>
            <a:r>
              <a:rPr lang="en-US" sz="1200" dirty="0"/>
              <a:t>Experienced management team with an average of 20+ years of industry experience across multiple economic cycles.</a:t>
            </a:r>
          </a:p>
          <a:p>
            <a:r>
              <a:rPr lang="en-US" sz="1200" spc="10" dirty="0"/>
              <a:t>Affiliation with ORIX Corporation USA, the US subsidiary of ORIX Corporation, the publicly traded Tokyo-based international financial services firm.</a:t>
            </a:r>
            <a:endParaRPr lang="en-US" sz="1200" dirty="0"/>
          </a:p>
          <a:p>
            <a:endParaRPr lang="en-US" sz="1200" dirty="0"/>
          </a:p>
        </p:txBody>
      </p:sp>
      <p:sp>
        <p:nvSpPr>
          <p:cNvPr id="73" name="Content Placeholder 7">
            <a:extLst>
              <a:ext uri="{FF2B5EF4-FFF2-40B4-BE49-F238E27FC236}">
                <a16:creationId xmlns:a16="http://schemas.microsoft.com/office/drawing/2014/main" id="{C55CBD08-D427-4F70-9FB0-64A75B677119}"/>
              </a:ext>
            </a:extLst>
          </p:cNvPr>
          <p:cNvSpPr txBox="1">
            <a:spLocks/>
          </p:cNvSpPr>
          <p:nvPr/>
        </p:nvSpPr>
        <p:spPr>
          <a:xfrm>
            <a:off x="474220" y="914401"/>
            <a:ext cx="8411225" cy="1279519"/>
          </a:xfrm>
          <a:prstGeom prst="rect">
            <a:avLst/>
          </a:prstGeom>
        </p:spPr>
        <p:txBody>
          <a:bodyPr vert="horz" lIns="0" tIns="45720" rIns="91440" bIns="45720" rtlCol="0">
            <a:noAutofit/>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buClr>
                <a:schemeClr val="accent1"/>
              </a:buClr>
            </a:pPr>
            <a:r>
              <a:rPr lang="en-US" sz="1200" spc="0" dirty="0"/>
              <a:t>The Company is an externally-managed real estate investment trust </a:t>
            </a:r>
            <a:r>
              <a:rPr lang="en-US" sz="1200" dirty="0"/>
              <a:t>focused on investing in, financing and managing a portfolio of commercial real estate debt investments.</a:t>
            </a:r>
            <a:endParaRPr lang="en-ZA" sz="1200" dirty="0"/>
          </a:p>
          <a:p>
            <a:pPr marL="228600" indent="-228600">
              <a:lnSpc>
                <a:spcPct val="90000"/>
              </a:lnSpc>
              <a:buClr>
                <a:schemeClr val="accent1"/>
              </a:buClr>
            </a:pPr>
            <a:r>
              <a:rPr lang="en-US" sz="1200" spc="0" dirty="0"/>
              <a:t>The Company is </a:t>
            </a:r>
            <a:r>
              <a:rPr lang="en-US" sz="1200" dirty="0"/>
              <a:t>externally managed by Lument </a:t>
            </a:r>
            <a:r>
              <a:rPr lang="en-US" sz="1200"/>
              <a:t>Investment Management LLC, </a:t>
            </a:r>
            <a:r>
              <a:rPr lang="en-US" sz="1200" dirty="0"/>
              <a:t>an affiliate of </a:t>
            </a:r>
            <a:br>
              <a:rPr lang="en-US" sz="1200" dirty="0"/>
            </a:br>
            <a:r>
              <a:rPr lang="en-US" sz="1200" dirty="0"/>
              <a:t>ORIX Corporation USA.</a:t>
            </a:r>
            <a:endParaRPr lang="en-ZA" sz="1200" dirty="0"/>
          </a:p>
        </p:txBody>
      </p:sp>
      <p:cxnSp>
        <p:nvCxnSpPr>
          <p:cNvPr id="74" name="Straight Connector 73"/>
          <p:cNvCxnSpPr/>
          <p:nvPr/>
        </p:nvCxnSpPr>
        <p:spPr>
          <a:xfrm>
            <a:off x="474220" y="1911485"/>
            <a:ext cx="8292196" cy="20609"/>
          </a:xfrm>
          <a:prstGeom prst="line">
            <a:avLst/>
          </a:prstGeom>
        </p:spPr>
        <p:style>
          <a:lnRef idx="1">
            <a:schemeClr val="accent1"/>
          </a:lnRef>
          <a:fillRef idx="0">
            <a:schemeClr val="accent1"/>
          </a:fillRef>
          <a:effectRef idx="0">
            <a:schemeClr val="accent1"/>
          </a:effectRef>
          <a:fontRef idx="minor">
            <a:schemeClr val="tx1"/>
          </a:fontRef>
        </p:style>
      </p:cxnSp>
      <p:sp>
        <p:nvSpPr>
          <p:cNvPr id="75" name="Content Placeholder 8">
            <a:extLst>
              <a:ext uri="{FF2B5EF4-FFF2-40B4-BE49-F238E27FC236}">
                <a16:creationId xmlns:a16="http://schemas.microsoft.com/office/drawing/2014/main" id="{F4C0C42A-92D1-4CFE-88CD-D010A0CA76EE}"/>
              </a:ext>
            </a:extLst>
          </p:cNvPr>
          <p:cNvSpPr txBox="1">
            <a:spLocks/>
          </p:cNvSpPr>
          <p:nvPr/>
        </p:nvSpPr>
        <p:spPr>
          <a:xfrm>
            <a:off x="4780574" y="3957079"/>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Attractive Investment Profile</a:t>
            </a:r>
            <a:endParaRPr lang="en-ZA" sz="1200" dirty="0">
              <a:solidFill>
                <a:schemeClr val="bg1"/>
              </a:solidFill>
              <a:latin typeface="+mj-lt"/>
            </a:endParaRPr>
          </a:p>
        </p:txBody>
      </p:sp>
      <p:sp>
        <p:nvSpPr>
          <p:cNvPr id="76" name="Content Placeholder 8">
            <a:extLst>
              <a:ext uri="{FF2B5EF4-FFF2-40B4-BE49-F238E27FC236}">
                <a16:creationId xmlns:a16="http://schemas.microsoft.com/office/drawing/2014/main" id="{F3B54025-9FC4-403D-B4D1-455A0EE8F65F}"/>
              </a:ext>
            </a:extLst>
          </p:cNvPr>
          <p:cNvSpPr txBox="1">
            <a:spLocks/>
          </p:cNvSpPr>
          <p:nvPr/>
        </p:nvSpPr>
        <p:spPr>
          <a:xfrm>
            <a:off x="4780574" y="4363523"/>
            <a:ext cx="3964551" cy="17084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Emphasis on middle market multifamily debt investments which are well positioned for the current environment.</a:t>
            </a:r>
          </a:p>
          <a:p>
            <a:r>
              <a:rPr lang="en-US" sz="1200" dirty="0"/>
              <a:t>Strong credit and asset management capabilities.</a:t>
            </a:r>
          </a:p>
          <a:p>
            <a:r>
              <a:rPr lang="en-US" sz="1200" dirty="0"/>
              <a:t>Attractive financing source via match term, non-recourse, non mark-to-market, collateralized financing structures.</a:t>
            </a:r>
          </a:p>
          <a:p>
            <a:endParaRPr lang="en-US" sz="1200" dirty="0"/>
          </a:p>
          <a:p>
            <a:endParaRPr lang="en-US" sz="1200" dirty="0"/>
          </a:p>
        </p:txBody>
      </p:sp>
      <p:sp>
        <p:nvSpPr>
          <p:cNvPr id="78" name="Rectangle 77">
            <a:extLst>
              <a:ext uri="{FF2B5EF4-FFF2-40B4-BE49-F238E27FC236}">
                <a16:creationId xmlns:a16="http://schemas.microsoft.com/office/drawing/2014/main" id="{A8E6D3EC-34F0-A647-BE8C-CE08D4BF7D77}"/>
              </a:ext>
            </a:extLst>
          </p:cNvPr>
          <p:cNvSpPr/>
          <p:nvPr/>
        </p:nvSpPr>
        <p:spPr>
          <a:xfrm>
            <a:off x="3279228" y="3488087"/>
            <a:ext cx="2585545" cy="3245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AutoShape 2" descr="https://files.slack.com/files-pri/TBF0YTE2E-F01GLU7238F/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8879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Q1 2024 Updates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4</a:t>
            </a:fld>
            <a:endParaRPr lang="en-ZA" dirty="0"/>
          </a:p>
        </p:txBody>
      </p:sp>
      <p:sp>
        <p:nvSpPr>
          <p:cNvPr id="22"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758950" y="6380209"/>
            <a:ext cx="7047824" cy="384721"/>
          </a:xfrm>
          <a:prstGeom prst="rect">
            <a:avLst/>
          </a:prstGeom>
          <a:noFill/>
        </p:spPr>
        <p:txBody>
          <a:bodyPr vert="horz" wrap="square" lIns="0" tIns="0" rIns="0" bIns="0" rtlCol="0" anchor="t" anchorCtr="0">
            <a:spAutoFit/>
          </a:bodyPr>
          <a:lstStyle/>
          <a:p>
            <a:pPr marL="342900" indent="-342900">
              <a:tabLst>
                <a:tab pos="358775" algn="l"/>
              </a:tabLst>
              <a:defRPr/>
            </a:pPr>
            <a:r>
              <a:rPr lang="en-US" sz="500" dirty="0"/>
              <a:t>Note: 	(1) We believe that Distributable Earnings provides meaningful information to consider in addition to our net income (loss) and cash flows from operating activities determined in accordance with GAAP. Distributable Earnings mirrors how we calculated Core Earnings in the past. Please see Appendix for reconciliation to GAAP.</a:t>
            </a:r>
          </a:p>
          <a:p>
            <a:pPr marL="342900" indent="-342900">
              <a:tabLst>
                <a:tab pos="358775" algn="l"/>
              </a:tabLst>
              <a:defRPr/>
            </a:pPr>
            <a:r>
              <a:rPr lang="en-US" sz="500" dirty="0"/>
              <a:t>	(2) See Appendix for definition of Book Value Per Share of Common Stock. </a:t>
            </a:r>
          </a:p>
          <a:p>
            <a:pPr marL="342900" indent="-342900">
              <a:tabLst>
                <a:tab pos="358775" algn="l"/>
              </a:tabLst>
              <a:defRPr/>
            </a:pPr>
            <a:r>
              <a:rPr lang="en-US" sz="500" dirty="0"/>
              <a:t>	(3) Based on carrying value.</a:t>
            </a:r>
          </a:p>
          <a:p>
            <a:pPr marL="342900" indent="-342900">
              <a:tabLst>
                <a:tab pos="358775" algn="l"/>
              </a:tabLst>
              <a:defRPr/>
            </a:pPr>
            <a:r>
              <a:rPr lang="en-US" sz="500" dirty="0"/>
              <a:t>	(4) If all extensions are exercised by the borrowers, the CRE loan portfolio will have a weighted average remaining term of 33 months.</a:t>
            </a:r>
          </a:p>
        </p:txBody>
      </p:sp>
      <p:graphicFrame>
        <p:nvGraphicFramePr>
          <p:cNvPr id="360" name="Table 359">
            <a:extLst>
              <a:ext uri="{FF2B5EF4-FFF2-40B4-BE49-F238E27FC236}">
                <a16:creationId xmlns:a16="http://schemas.microsoft.com/office/drawing/2014/main" id="{8321802C-E78F-486C-8D0C-21CB10096976}"/>
              </a:ext>
            </a:extLst>
          </p:cNvPr>
          <p:cNvGraphicFramePr>
            <a:graphicFrameLocks noGrp="1"/>
          </p:cNvGraphicFramePr>
          <p:nvPr>
            <p:extLst>
              <p:ext uri="{D42A27DB-BD31-4B8C-83A1-F6EECF244321}">
                <p14:modId xmlns:p14="http://schemas.microsoft.com/office/powerpoint/2010/main" val="2836137571"/>
              </p:ext>
            </p:extLst>
          </p:nvPr>
        </p:nvGraphicFramePr>
        <p:xfrm>
          <a:off x="326347" y="930248"/>
          <a:ext cx="8480427" cy="5309848"/>
        </p:xfrm>
        <a:graphic>
          <a:graphicData uri="http://schemas.openxmlformats.org/drawingml/2006/table">
            <a:tbl>
              <a:tblPr firstRow="1" bandRow="1">
                <a:tableStyleId>{7DF18680-E054-41AD-8BC1-D1AEF772440D}</a:tableStyleId>
              </a:tblPr>
              <a:tblGrid>
                <a:gridCol w="1396994">
                  <a:extLst>
                    <a:ext uri="{9D8B030D-6E8A-4147-A177-3AD203B41FA5}">
                      <a16:colId xmlns:a16="http://schemas.microsoft.com/office/drawing/2014/main" val="1084145503"/>
                    </a:ext>
                  </a:extLst>
                </a:gridCol>
                <a:gridCol w="7083433">
                  <a:extLst>
                    <a:ext uri="{9D8B030D-6E8A-4147-A177-3AD203B41FA5}">
                      <a16:colId xmlns:a16="http://schemas.microsoft.com/office/drawing/2014/main" val="292685440"/>
                    </a:ext>
                  </a:extLst>
                </a:gridCol>
              </a:tblGrid>
              <a:tr h="1706168">
                <a:tc>
                  <a:txBody>
                    <a:bodyPr/>
                    <a:lstStyle/>
                    <a:p>
                      <a:pPr marL="0" indent="-180975" algn="ctr" defTabSz="914400" rtl="0" eaLnBrk="1" latinLnBrk="0" hangingPunct="1">
                        <a:lnSpc>
                          <a:spcPct val="120000"/>
                        </a:lnSpc>
                        <a:buFontTx/>
                        <a:buNone/>
                        <a:tabLst>
                          <a:tab pos="0" algn="l"/>
                        </a:tabLst>
                      </a:pPr>
                      <a:r>
                        <a:rPr lang="en-US" sz="1200" b="0" i="0" kern="1200" spc="10" baseline="0" dirty="0">
                          <a:solidFill>
                            <a:schemeClr val="bg1"/>
                          </a:solidFill>
                          <a:latin typeface="+mn-lt"/>
                          <a:ea typeface="+mn-ea"/>
                          <a:cs typeface="+mn-cs"/>
                        </a:rPr>
                        <a:t>Financial </a:t>
                      </a:r>
                    </a:p>
                    <a:p>
                      <a:pPr marL="0" indent="-180975" algn="ctr" defTabSz="914400" rtl="0" eaLnBrk="1" latinLnBrk="0" hangingPunct="1">
                        <a:lnSpc>
                          <a:spcPct val="120000"/>
                        </a:lnSpc>
                        <a:buFontTx/>
                        <a:buNone/>
                        <a:tabLst>
                          <a:tab pos="0" algn="l"/>
                        </a:tabLst>
                      </a:pPr>
                      <a:r>
                        <a:rPr lang="en-US" sz="1200" b="0" i="0" kern="1200" spc="10" baseline="0" dirty="0">
                          <a:solidFill>
                            <a:schemeClr val="bg1"/>
                          </a:solidFill>
                          <a:latin typeface="+mn-lt"/>
                          <a:ea typeface="+mn-ea"/>
                          <a:cs typeface="+mn-cs"/>
                        </a:rPr>
                        <a:t>Results</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Q1 2024 GAAP net income attributable to common stockholders of $0.11 per share of common stock. </a:t>
                      </a:r>
                    </a:p>
                    <a:p>
                      <a:pPr marL="180975" marR="0" lvl="0" indent="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None/>
                        <a:tabLst/>
                        <a:defRPr/>
                      </a:pPr>
                      <a:endParaRPr lang="en-US" sz="850" b="0" i="0" kern="1200" spc="10" baseline="0" dirty="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Q1 2024 Distributable Earnings</a:t>
                      </a:r>
                      <a:r>
                        <a:rPr lang="en-US" sz="850" b="0" i="0" kern="1200" spc="10" baseline="30000" dirty="0">
                          <a:solidFill>
                            <a:schemeClr val="tx1"/>
                          </a:solidFill>
                          <a:latin typeface="+mn-lt"/>
                          <a:ea typeface="+mn-ea"/>
                          <a:cs typeface="+mn-cs"/>
                        </a:rPr>
                        <a:t>(1)</a:t>
                      </a:r>
                      <a:r>
                        <a:rPr lang="en-US" sz="850" b="0" i="0" kern="1200" spc="10" baseline="0" dirty="0">
                          <a:solidFill>
                            <a:schemeClr val="tx1"/>
                          </a:solidFill>
                          <a:latin typeface="+mn-lt"/>
                          <a:ea typeface="+mn-ea"/>
                          <a:cs typeface="+mn-cs"/>
                        </a:rPr>
                        <a:t> of $0.15 per share of common stock. </a:t>
                      </a:r>
                    </a:p>
                    <a:p>
                      <a:pPr marL="180975" marR="0" lvl="0" indent="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None/>
                        <a:tabLst/>
                        <a:defRPr/>
                      </a:pPr>
                      <a:endParaRPr lang="en-US" sz="850" b="0" i="0" kern="1200" spc="10" baseline="0" dirty="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On March 15, 2024, the Company declared a cash dividend for the quarter of $0.07 per share of common stock. </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850" b="0" i="0" kern="1200" spc="10" baseline="0" dirty="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The Company also declared a cash dividend for the quarter of $0.49219 per share of 7.875% Cumulative Redeemable Series A Preferred Stock. </a:t>
                      </a:r>
                    </a:p>
                    <a:p>
                      <a:pPr marL="180975" marR="0" lvl="0" indent="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None/>
                        <a:tabLst/>
                        <a:defRPr/>
                      </a:pPr>
                      <a:endParaRPr lang="en-US" sz="850" b="0" i="0" kern="1200" spc="10" baseline="0" dirty="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Q1 2024 Book Value Per Share of Common Stock of $3.50</a:t>
                      </a:r>
                      <a:r>
                        <a:rPr lang="en-US" sz="850" b="0" i="0" kern="1200" spc="10" baseline="30000" dirty="0">
                          <a:solidFill>
                            <a:schemeClr val="tx1"/>
                          </a:solidFill>
                          <a:latin typeface="+mn-lt"/>
                          <a:ea typeface="+mn-ea"/>
                          <a:cs typeface="+mn-cs"/>
                        </a:rPr>
                        <a:t>(2)</a:t>
                      </a:r>
                      <a:r>
                        <a:rPr lang="en-US" sz="850" b="0" i="0" kern="1200" spc="10" baseline="0" dirty="0">
                          <a:solidFill>
                            <a:schemeClr val="tx1"/>
                          </a:solidFill>
                          <a:latin typeface="+mn-lt"/>
                          <a:ea typeface="+mn-ea"/>
                          <a:cs typeface="+mn-cs"/>
                        </a:rPr>
                        <a:t>.</a:t>
                      </a:r>
                      <a:endParaRPr lang="en-US" sz="850" b="0" i="0" spc="10" baseline="0" dirty="0">
                        <a:solidFill>
                          <a:schemeClr val="tx1"/>
                        </a:solidFill>
                        <a:latin typeface="+mn-lt" pitchFamily="2" charset="77"/>
                      </a:endParaRP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282071"/>
                  </a:ext>
                </a:extLst>
              </a:tr>
              <a:tr h="508902">
                <a:tc>
                  <a:txBody>
                    <a:bodyPr/>
                    <a:lstStyle/>
                    <a:p>
                      <a:pPr marL="0" indent="-180975" algn="ctr" defTabSz="914400" rtl="0" eaLnBrk="1" latinLnBrk="0" hangingPunct="1">
                        <a:lnSpc>
                          <a:spcPct val="120000"/>
                        </a:lnSpc>
                        <a:buFontTx/>
                        <a:buNone/>
                        <a:tabLst>
                          <a:tab pos="0" algn="l"/>
                        </a:tabLst>
                      </a:pPr>
                      <a:r>
                        <a:rPr lang="en-US" sz="1200" b="0" i="0" kern="1200" spc="10" baseline="0" dirty="0">
                          <a:solidFill>
                            <a:schemeClr val="bg1"/>
                          </a:solidFill>
                          <a:latin typeface="+mn-lt"/>
                          <a:ea typeface="+mn-ea"/>
                          <a:cs typeface="+mn-cs"/>
                        </a:rPr>
                        <a:t>Notable Activity</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During the quarter, the Company experienced $97.4 million of loan payoffs. </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451873"/>
                  </a:ext>
                </a:extLst>
              </a:tr>
              <a:tr h="1638405">
                <a:tc>
                  <a:txBody>
                    <a:bodyPr/>
                    <a:lstStyle/>
                    <a:p>
                      <a:pPr marL="0" indent="-180975" algn="ctr">
                        <a:lnSpc>
                          <a:spcPct val="120000"/>
                        </a:lnSpc>
                        <a:buFontTx/>
                        <a:buNone/>
                        <a:tabLst>
                          <a:tab pos="0" algn="l"/>
                        </a:tabLst>
                      </a:pPr>
                      <a:r>
                        <a:rPr lang="en-US" sz="1200" b="0" i="0" kern="1200" spc="10" baseline="0" dirty="0">
                          <a:solidFill>
                            <a:schemeClr val="bg1"/>
                          </a:solidFill>
                          <a:latin typeface="+mn-lt"/>
                          <a:ea typeface="+mn-ea"/>
                          <a:cs typeface="+mn-cs"/>
                        </a:rPr>
                        <a:t>Portfolio Performance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spc="10" baseline="0" dirty="0">
                          <a:solidFill>
                            <a:schemeClr val="tx1"/>
                          </a:solidFill>
                          <a:latin typeface="+mn-lt" pitchFamily="2" charset="77"/>
                        </a:rPr>
                        <a:t>As of March 31, 2024, the Company’s investment portfolio consisted of floating-rate CRE loans of which approximately </a:t>
                      </a:r>
                      <a:r>
                        <a:rPr lang="en-US" sz="850" b="0" i="0" kern="1200" spc="10" baseline="0" dirty="0">
                          <a:solidFill>
                            <a:schemeClr val="tx1"/>
                          </a:solidFill>
                          <a:latin typeface="+mn-lt"/>
                          <a:ea typeface="+mn-ea"/>
                          <a:cs typeface="+mn-cs"/>
                        </a:rPr>
                        <a:t>93.6%</a:t>
                      </a:r>
                      <a:r>
                        <a:rPr lang="en-US" sz="850" b="0" i="0" kern="1200" spc="10" baseline="30000" dirty="0">
                          <a:solidFill>
                            <a:schemeClr val="tx1"/>
                          </a:solidFill>
                          <a:latin typeface="+mn-lt"/>
                          <a:ea typeface="+mn-ea"/>
                          <a:cs typeface="+mn-cs"/>
                        </a:rPr>
                        <a:t>(3)</a:t>
                      </a:r>
                      <a:r>
                        <a:rPr lang="en-US" sz="850" b="0" i="0" kern="1200" spc="10" baseline="0" dirty="0">
                          <a:solidFill>
                            <a:schemeClr val="tx1"/>
                          </a:solidFill>
                          <a:latin typeface="+mn-lt"/>
                          <a:ea typeface="+mn-ea"/>
                          <a:cs typeface="+mn-cs"/>
                        </a:rPr>
                        <a:t> were collateralized by multifamily assets.</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850" b="0" i="0" kern="1200" spc="10" baseline="0" dirty="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kern="1200" spc="10" baseline="0" dirty="0">
                          <a:solidFill>
                            <a:schemeClr val="tx1"/>
                          </a:solidFill>
                          <a:latin typeface="+mn-lt"/>
                          <a:ea typeface="+mn-ea"/>
                          <a:cs typeface="+mn-cs"/>
                        </a:rPr>
                        <a:t>As of March 31, 2024, t</a:t>
                      </a:r>
                      <a:r>
                        <a:rPr lang="en-US" sz="850" b="0" i="0" spc="10" baseline="0" dirty="0">
                          <a:solidFill>
                            <a:schemeClr val="tx1"/>
                          </a:solidFill>
                          <a:latin typeface="+mn-lt" pitchFamily="2" charset="77"/>
                        </a:rPr>
                        <a:t>he Company’s $1.3 billion loan portfolio had a weighted average remaining term of 11 months</a:t>
                      </a:r>
                      <a:r>
                        <a:rPr lang="en-US" sz="850" b="0" i="0" spc="10" baseline="30000" dirty="0">
                          <a:solidFill>
                            <a:schemeClr val="tx1"/>
                          </a:solidFill>
                          <a:latin typeface="+mn-lt" pitchFamily="2" charset="77"/>
                        </a:rPr>
                        <a:t>(4)</a:t>
                      </a:r>
                      <a:r>
                        <a:rPr lang="en-US" sz="850" b="0" i="0" spc="10" baseline="0" dirty="0">
                          <a:solidFill>
                            <a:schemeClr val="tx1"/>
                          </a:solidFill>
                          <a:latin typeface="+mn-lt" pitchFamily="2" charset="77"/>
                        </a:rPr>
                        <a:t>, a weighted average interest rate of SOFR + 3.60%, and unamortized purchase discounts of $6.3 million. </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850" b="0" i="0" spc="10" baseline="0" dirty="0">
                        <a:solidFill>
                          <a:schemeClr val="tx1"/>
                        </a:solidFill>
                        <a:latin typeface="+mn-lt" pitchFamily="2" charset="77"/>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spc="10" baseline="0" dirty="0">
                          <a:solidFill>
                            <a:schemeClr val="tx1"/>
                          </a:solidFill>
                          <a:latin typeface="+mn-lt" pitchFamily="2" charset="77"/>
                        </a:rPr>
                        <a:t>The weighted average risk rating of the portfolio remained unchanged from the prior quarter </a:t>
                      </a:r>
                      <a:r>
                        <a:rPr lang="en-US" sz="850" b="0" i="0" kern="1200" spc="10" baseline="0" dirty="0">
                          <a:solidFill>
                            <a:schemeClr val="tx1"/>
                          </a:solidFill>
                          <a:latin typeface="+mn-lt"/>
                          <a:ea typeface="+mn-ea"/>
                          <a:cs typeface="+mn-cs"/>
                        </a:rPr>
                        <a:t>at 3.5</a:t>
                      </a:r>
                      <a:r>
                        <a:rPr lang="en-US" sz="850" b="0" i="0" spc="10" baseline="0" dirty="0">
                          <a:solidFill>
                            <a:schemeClr val="tx1"/>
                          </a:solidFill>
                          <a:latin typeface="+mn-lt" pitchFamily="2" charset="77"/>
                        </a:rPr>
                        <a:t>, with 76.9% of the portfolio rated “3” (Moderate Risk) or better.</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850" b="0" i="0" spc="10" baseline="0" dirty="0">
                        <a:solidFill>
                          <a:schemeClr val="tx1"/>
                        </a:solidFill>
                        <a:latin typeface="+mn-lt" pitchFamily="2" charset="77"/>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spc="10" baseline="0" dirty="0">
                          <a:solidFill>
                            <a:schemeClr val="tx1"/>
                          </a:solidFill>
                          <a:latin typeface="+mn-lt" pitchFamily="2" charset="77"/>
                        </a:rPr>
                        <a:t>No asset-specific reserves were recorded during the period.</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078855"/>
                  </a:ext>
                </a:extLst>
              </a:tr>
              <a:tr h="1424672">
                <a:tc>
                  <a:txBody>
                    <a:bodyPr/>
                    <a:lstStyle/>
                    <a:p>
                      <a:pPr marL="0" indent="-180975" algn="ctr">
                        <a:lnSpc>
                          <a:spcPct val="120000"/>
                        </a:lnSpc>
                        <a:buFontTx/>
                        <a:buNone/>
                        <a:tabLst>
                          <a:tab pos="0" algn="l"/>
                        </a:tabLst>
                      </a:pPr>
                      <a:r>
                        <a:rPr lang="en-US" sz="1200" b="0" i="0" kern="1200" spc="10" baseline="0" dirty="0">
                          <a:solidFill>
                            <a:schemeClr val="bg1"/>
                          </a:solidFill>
                          <a:latin typeface="+mn-lt"/>
                          <a:ea typeface="+mn-ea"/>
                          <a:cs typeface="+mn-cs"/>
                        </a:rPr>
                        <a:t>Capitalization</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b="0" i="0" spc="10" baseline="0" dirty="0">
                          <a:solidFill>
                            <a:schemeClr val="tx1"/>
                          </a:solidFill>
                          <a:latin typeface="+mn-lt" pitchFamily="2" charset="77"/>
                        </a:rPr>
                        <a:t>The floating-rate CRE loan portfolio is financed primarily through the Company’s two outstanding non-mark-to-market secured financings:</a:t>
                      </a:r>
                    </a:p>
                    <a:p>
                      <a:pPr marL="801688"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kern="1200" dirty="0">
                          <a:solidFill>
                            <a:schemeClr val="dk1"/>
                          </a:solidFill>
                          <a:effectLst/>
                          <a:latin typeface="+mn-lt"/>
                          <a:ea typeface="+mn-ea"/>
                          <a:cs typeface="+mn-cs"/>
                        </a:rPr>
                        <a:t>$762.5 million of investment grade notes issued through LMNT 2021-FL1.</a:t>
                      </a:r>
                    </a:p>
                    <a:p>
                      <a:pPr marL="801688"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kern="1200" dirty="0">
                          <a:solidFill>
                            <a:schemeClr val="dk1"/>
                          </a:solidFill>
                          <a:effectLst/>
                          <a:latin typeface="+mn-lt"/>
                          <a:ea typeface="+mn-ea"/>
                          <a:cs typeface="+mn-cs"/>
                        </a:rPr>
                        <a:t>$317.7 million of investment  grade notes issued through LMF 2023-1.</a:t>
                      </a:r>
                    </a:p>
                    <a:p>
                      <a:pPr marL="630238" marR="0" lvl="0" indent="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None/>
                        <a:tabLst/>
                        <a:defRPr/>
                      </a:pPr>
                      <a:endParaRPr lang="en-US" sz="850" kern="1200" dirty="0">
                        <a:solidFill>
                          <a:schemeClr val="dk1"/>
                        </a:solidFill>
                        <a:effectLst/>
                        <a:latin typeface="+mn-lt"/>
                        <a:ea typeface="+mn-ea"/>
                        <a:cs typeface="+mn-cs"/>
                      </a:endParaRPr>
                    </a:p>
                    <a:p>
                      <a:pPr marL="344488" marR="0" lvl="0" indent="-174625"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kern="1200" dirty="0">
                          <a:solidFill>
                            <a:schemeClr val="dk1"/>
                          </a:solidFill>
                          <a:effectLst/>
                          <a:latin typeface="+mn-lt"/>
                          <a:ea typeface="+mn-ea"/>
                          <a:cs typeface="+mn-cs"/>
                        </a:rPr>
                        <a:t>As of March 31, 2024, the Company held cash and cash equivalents of $64.6 million with a leverage ratio of 4.7x, a decrease of 0.3x from 5.0x in the prior quarter.</a:t>
                      </a:r>
                    </a:p>
                    <a:p>
                      <a:pPr marL="169863" marR="0" lvl="0" indent="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None/>
                        <a:tabLst/>
                        <a:defRPr/>
                      </a:pPr>
                      <a:endParaRPr lang="en-US" sz="850" kern="1200" dirty="0">
                        <a:solidFill>
                          <a:schemeClr val="dk1"/>
                        </a:solidFill>
                        <a:effectLst/>
                        <a:latin typeface="+mn-lt"/>
                        <a:ea typeface="+mn-ea"/>
                        <a:cs typeface="+mn-cs"/>
                      </a:endParaRPr>
                    </a:p>
                    <a:p>
                      <a:pPr marL="344488" marR="0" lvl="0" indent="-174625"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850" kern="1200" dirty="0">
                          <a:solidFill>
                            <a:schemeClr val="dk1"/>
                          </a:solidFill>
                          <a:effectLst/>
                          <a:latin typeface="+mn-lt"/>
                          <a:ea typeface="+mn-ea"/>
                          <a:cs typeface="+mn-cs"/>
                        </a:rPr>
                        <a:t>No corporate debt maturities until 2026.</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695067"/>
                  </a:ext>
                </a:extLst>
              </a:tr>
            </a:tbl>
          </a:graphicData>
        </a:graphic>
      </p:graphicFrame>
    </p:spTree>
    <p:extLst>
      <p:ext uri="{BB962C8B-B14F-4D97-AF65-F5344CB8AC3E}">
        <p14:creationId xmlns:p14="http://schemas.microsoft.com/office/powerpoint/2010/main" val="107134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Q1 2024 Balance Sheet Summary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5</a:t>
            </a:fld>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599148890"/>
              </p:ext>
            </p:extLst>
          </p:nvPr>
        </p:nvGraphicFramePr>
        <p:xfrm>
          <a:off x="2545160" y="968348"/>
          <a:ext cx="4053680" cy="5242560"/>
        </p:xfrm>
        <a:graphic>
          <a:graphicData uri="http://schemas.openxmlformats.org/drawingml/2006/table">
            <a:tbl>
              <a:tblPr firstRow="1" bandRow="1">
                <a:tableStyleId>{2D5ABB26-0587-4C30-8999-92F81FD0307C}</a:tableStyleId>
              </a:tblPr>
              <a:tblGrid>
                <a:gridCol w="2651750">
                  <a:extLst>
                    <a:ext uri="{9D8B030D-6E8A-4147-A177-3AD203B41FA5}">
                      <a16:colId xmlns:a16="http://schemas.microsoft.com/office/drawing/2014/main" val="9757480"/>
                    </a:ext>
                  </a:extLst>
                </a:gridCol>
                <a:gridCol w="1401930">
                  <a:extLst>
                    <a:ext uri="{9D8B030D-6E8A-4147-A177-3AD203B41FA5}">
                      <a16:colId xmlns:a16="http://schemas.microsoft.com/office/drawing/2014/main" val="1873192326"/>
                    </a:ext>
                  </a:extLst>
                </a:gridCol>
              </a:tblGrid>
              <a:tr h="333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Balance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(thousands)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March 31, 2024</a:t>
                      </a:r>
                      <a:r>
                        <a:rPr lang="en-US" sz="1000" b="0" kern="1200" baseline="30000" dirty="0">
                          <a:solidFill>
                            <a:schemeClr val="bg1"/>
                          </a:solidFill>
                          <a:latin typeface="+mn-lt"/>
                          <a:ea typeface="+mn-ea"/>
                          <a:cs typeface="+mn-cs"/>
                        </a:rPr>
                        <a:t>(1)</a:t>
                      </a:r>
                    </a:p>
                  </a:txBody>
                  <a:tcPr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254251864"/>
                  </a:ext>
                </a:extLst>
              </a:tr>
              <a:tr h="461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Commercial mortgage loans held-for-investment (net of allowance for credit losses)</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$1,285,479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03759847"/>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latin typeface="+mn-lt"/>
                        </a:rPr>
                        <a:t>Cash and cash equivalents</a:t>
                      </a: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64,573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24085767"/>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Restricted</a:t>
                      </a:r>
                      <a:r>
                        <a:rPr lang="en-US" sz="1000" b="0" baseline="0" dirty="0">
                          <a:solidFill>
                            <a:schemeClr val="tx1"/>
                          </a:solidFill>
                          <a:latin typeface="+mn-lt"/>
                        </a:rPr>
                        <a:t> cash</a:t>
                      </a:r>
                      <a:r>
                        <a:rPr lang="en-US" sz="1000" b="0" baseline="30000" dirty="0">
                          <a:solidFill>
                            <a:schemeClr val="tx1"/>
                          </a:solidFill>
                          <a:latin typeface="+mn-lt"/>
                        </a:rPr>
                        <a:t>(2)</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72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8835141"/>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Accrued interest receivable</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8,463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232708784"/>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Investment related receivable</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17,320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89934506"/>
                  </a:ext>
                </a:extLst>
              </a:tr>
              <a:tr h="205292">
                <a:tc>
                  <a:txBody>
                    <a:bodyPr/>
                    <a:lstStyle/>
                    <a:p>
                      <a:r>
                        <a:rPr lang="en-US" sz="1000" b="0" dirty="0">
                          <a:solidFill>
                            <a:schemeClr val="tx1"/>
                          </a:solidFill>
                          <a:latin typeface="+mn-lt"/>
                        </a:rPr>
                        <a:t>Other assets</a:t>
                      </a:r>
                      <a:r>
                        <a:rPr lang="en-US" sz="1000" b="0" baseline="30000" dirty="0">
                          <a:solidFill>
                            <a:schemeClr val="tx1"/>
                          </a:solidFill>
                          <a:latin typeface="+mn-lt"/>
                        </a:rPr>
                        <a:t>(3) </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2,284 </a:t>
                      </a:r>
                    </a:p>
                  </a:txBody>
                  <a:tcPr marL="4763" marR="4763" marT="4763"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56114029"/>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Total assets</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$1,378,192 </a:t>
                      </a:r>
                    </a:p>
                  </a:txBody>
                  <a:tcPr marL="4763" marR="4763" marT="4763"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50125460"/>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Secured financings</a:t>
                      </a:r>
                      <a:r>
                        <a:rPr lang="en-US" sz="1000" b="0" baseline="30000" dirty="0">
                          <a:solidFill>
                            <a:schemeClr val="tx1"/>
                          </a:solidFill>
                          <a:latin typeface="+mn-lt"/>
                        </a:rPr>
                        <a:t>(4)</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$1,075,890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67761805"/>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Credit facility</a:t>
                      </a:r>
                      <a:r>
                        <a:rPr lang="en-US" sz="1000" b="0" baseline="30000" dirty="0">
                          <a:solidFill>
                            <a:schemeClr val="tx1"/>
                          </a:solidFill>
                          <a:latin typeface="+mn-lt"/>
                        </a:rPr>
                        <a:t>(4)</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47,282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34408104"/>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Other liabilities</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12,084 </a:t>
                      </a:r>
                    </a:p>
                  </a:txBody>
                  <a:tcPr marL="4763" marR="4763" marT="4763"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40331983"/>
                  </a:ext>
                </a:extLst>
              </a:tr>
              <a:tr h="205292">
                <a:tc>
                  <a:txBody>
                    <a:bodyPr/>
                    <a:lstStyle/>
                    <a:p>
                      <a:r>
                        <a:rPr lang="en-US" sz="1000" b="0" dirty="0">
                          <a:solidFill>
                            <a:schemeClr val="tx1"/>
                          </a:solidFill>
                          <a:latin typeface="+mn-lt"/>
                        </a:rPr>
                        <a:t>Total liabilities</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$1,135,257 </a:t>
                      </a:r>
                    </a:p>
                  </a:txBody>
                  <a:tcPr marL="4763" marR="4763" marT="4763"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669671886"/>
                  </a:ext>
                </a:extLst>
              </a:tr>
              <a:tr h="205292">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17514207"/>
                  </a:ext>
                </a:extLst>
              </a:tr>
              <a:tr h="205292">
                <a:tc>
                  <a:txBody>
                    <a:bodyPr/>
                    <a:lstStyle/>
                    <a:p>
                      <a:r>
                        <a:rPr lang="en-US" sz="1000" b="0" dirty="0">
                          <a:solidFill>
                            <a:schemeClr val="tx1"/>
                          </a:solidFill>
                          <a:latin typeface="+mn-lt"/>
                        </a:rPr>
                        <a:t>Total equity</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$242,935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66883265"/>
                  </a:ext>
                </a:extLst>
              </a:tr>
              <a:tr h="205292">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73653895"/>
                  </a:ext>
                </a:extLst>
              </a:tr>
              <a:tr h="205292">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139241832"/>
                  </a:ext>
                </a:extLst>
              </a:tr>
              <a:tr h="205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Total liabilities</a:t>
                      </a:r>
                      <a:r>
                        <a:rPr lang="en-US" sz="1000" b="0" baseline="0" dirty="0">
                          <a:solidFill>
                            <a:schemeClr val="tx1"/>
                          </a:solidFill>
                          <a:latin typeface="+mn-lt"/>
                        </a:rPr>
                        <a:t> / total equity</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4. 7x</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276899676"/>
                  </a:ext>
                </a:extLst>
              </a:tr>
              <a:tr h="333599">
                <a:tc>
                  <a:txBody>
                    <a:bodyPr/>
                    <a:lstStyle/>
                    <a:p>
                      <a:r>
                        <a:rPr lang="en-US" sz="1000" b="0" dirty="0">
                          <a:solidFill>
                            <a:schemeClr val="tx1"/>
                          </a:solidFill>
                          <a:latin typeface="+mn-lt"/>
                        </a:rPr>
                        <a:t>Book Value Per Share of Common Stock</a:t>
                      </a:r>
                      <a:r>
                        <a:rPr lang="en-US" sz="1000" b="0" baseline="30000" dirty="0">
                          <a:solidFill>
                            <a:schemeClr val="tx1"/>
                          </a:solidFill>
                          <a:latin typeface="+mn-lt"/>
                        </a:rPr>
                        <a:t>(5)</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$3.50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67242598"/>
                  </a:ext>
                </a:extLst>
              </a:tr>
            </a:tbl>
          </a:graphicData>
        </a:graphic>
      </p:graphicFrame>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385560"/>
            <a:ext cx="6870970" cy="461665"/>
          </a:xfrm>
          <a:prstGeom prst="rect">
            <a:avLst/>
          </a:prstGeom>
          <a:noFill/>
        </p:spPr>
        <p:txBody>
          <a:bodyPr vert="horz" wrap="square" lIns="0" tIns="0" rIns="0" bIns="0" rtlCol="0" anchor="t" anchorCtr="0">
            <a:spAutoFit/>
          </a:bodyPr>
          <a:lstStyle/>
          <a:p>
            <a:pPr marL="342900" indent="-342900" algn="l" fontAlgn="auto">
              <a:spcBef>
                <a:spcPts val="0"/>
              </a:spcBef>
              <a:spcAft>
                <a:spcPts val="0"/>
              </a:spcAft>
              <a:buClrTx/>
              <a:tabLst>
                <a:tab pos="358775" algn="l"/>
              </a:tabLst>
              <a:defRPr/>
            </a:pPr>
            <a:r>
              <a:rPr lang="en-US" sz="500" dirty="0"/>
              <a:t>Note: 	(1) See Appendix for detailed consolidated balance sheet, including the Company’s consolidated variable interest entities (“VIE’s”).</a:t>
            </a:r>
          </a:p>
          <a:p>
            <a:pPr marL="342900" indent="-342900" algn="l" fontAlgn="auto">
              <a:spcBef>
                <a:spcPts val="0"/>
              </a:spcBef>
              <a:spcAft>
                <a:spcPts val="0"/>
              </a:spcAft>
              <a:buClrTx/>
              <a:tabLst>
                <a:tab pos="358775" algn="l"/>
              </a:tabLst>
              <a:defRPr/>
            </a:pPr>
            <a:r>
              <a:rPr lang="en-US" sz="500" dirty="0"/>
              <a:t>	(2) Restricted cash held by LMF 2023-1 is available for investment in eligible mortgage assets.</a:t>
            </a:r>
          </a:p>
          <a:p>
            <a:pPr marL="342900" indent="-342900">
              <a:tabLst>
                <a:tab pos="358775" algn="l"/>
              </a:tabLst>
              <a:defRPr/>
            </a:pPr>
            <a:r>
              <a:rPr lang="en-US" sz="500" dirty="0"/>
              <a:t>	(3) Includes mortgage servicing rights, carried at fair value of $0.7 million.</a:t>
            </a:r>
          </a:p>
          <a:p>
            <a:pPr marL="342900" indent="-342900">
              <a:tabLst>
                <a:tab pos="358775" algn="l"/>
              </a:tabLst>
              <a:defRPr/>
            </a:pPr>
            <a:r>
              <a:rPr lang="en-US" sz="500" dirty="0"/>
              <a:t>	(4) Outstanding principal amount of investment grade notes issued by LMNT 2021-FL1 and LMF 2023-1 is $762.5 million and $317.7 million, respectively. The unpaid principal balance of the credit facility is $47.8 million. For GAAP purposes, these liabilities are carried at their outstanding unpaid principal balance, net of any unamortized discounts and debt issuance costs.</a:t>
            </a:r>
          </a:p>
          <a:p>
            <a:pPr marL="342900" indent="-342900">
              <a:tabLst>
                <a:tab pos="358775" algn="l"/>
              </a:tabLst>
              <a:defRPr/>
            </a:pPr>
            <a:r>
              <a:rPr lang="en-US" sz="500" dirty="0"/>
              <a:t>	(5) See Appendix for definition of Book Value Per Share of Common Stock.</a:t>
            </a:r>
          </a:p>
        </p:txBody>
      </p:sp>
    </p:spTree>
    <p:extLst>
      <p:ext uri="{BB962C8B-B14F-4D97-AF65-F5344CB8AC3E}">
        <p14:creationId xmlns:p14="http://schemas.microsoft.com/office/powerpoint/2010/main" val="366957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9135152" cy="780032"/>
          </a:xfrm>
        </p:spPr>
        <p:txBody>
          <a:bodyPr/>
          <a:lstStyle/>
          <a:p>
            <a:r>
              <a:rPr lang="en-US" dirty="0">
                <a:solidFill>
                  <a:schemeClr val="tx1"/>
                </a:solidFill>
              </a:rPr>
              <a:t>Q1 2024 Income Statement Summary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6</a:t>
            </a:fld>
            <a:endParaRPr lang="en-ZA" dirty="0"/>
          </a:p>
        </p:txBody>
      </p:sp>
      <p:graphicFrame>
        <p:nvGraphicFramePr>
          <p:cNvPr id="13" name="Table 12"/>
          <p:cNvGraphicFramePr>
            <a:graphicFrameLocks noGrp="1"/>
          </p:cNvGraphicFramePr>
          <p:nvPr>
            <p:extLst>
              <p:ext uri="{D42A27DB-BD31-4B8C-83A1-F6EECF244321}">
                <p14:modId xmlns:p14="http://schemas.microsoft.com/office/powerpoint/2010/main" val="2998179945"/>
              </p:ext>
            </p:extLst>
          </p:nvPr>
        </p:nvGraphicFramePr>
        <p:xfrm>
          <a:off x="807470" y="1042448"/>
          <a:ext cx="3475569" cy="4622053"/>
        </p:xfrm>
        <a:graphic>
          <a:graphicData uri="http://schemas.openxmlformats.org/drawingml/2006/table">
            <a:tbl>
              <a:tblPr firstRow="1" bandRow="1">
                <a:tableStyleId>{2D5ABB26-0587-4C30-8999-92F81FD0307C}</a:tableStyleId>
              </a:tblPr>
              <a:tblGrid>
                <a:gridCol w="2304729">
                  <a:extLst>
                    <a:ext uri="{9D8B030D-6E8A-4147-A177-3AD203B41FA5}">
                      <a16:colId xmlns:a16="http://schemas.microsoft.com/office/drawing/2014/main" val="9757480"/>
                    </a:ext>
                  </a:extLst>
                </a:gridCol>
                <a:gridCol w="1170840">
                  <a:extLst>
                    <a:ext uri="{9D8B030D-6E8A-4147-A177-3AD203B41FA5}">
                      <a16:colId xmlns:a16="http://schemas.microsoft.com/office/drawing/2014/main" val="4037208023"/>
                    </a:ext>
                  </a:extLst>
                </a:gridCol>
              </a:tblGrid>
              <a:tr h="663585">
                <a:tc>
                  <a:txBody>
                    <a:bodyPr/>
                    <a:lstStyle/>
                    <a:p>
                      <a:r>
                        <a:rPr lang="en-US" sz="900" b="0" dirty="0">
                          <a:solidFill>
                            <a:schemeClr val="bg1"/>
                          </a:solidFill>
                          <a:latin typeface="+mn-lt"/>
                        </a:rPr>
                        <a:t>Summary Income Statement</a:t>
                      </a:r>
                    </a:p>
                    <a:p>
                      <a:r>
                        <a:rPr lang="en-US" sz="900" b="0" dirty="0">
                          <a:solidFill>
                            <a:schemeClr val="bg1"/>
                          </a:solidFill>
                          <a:latin typeface="+mn-lt"/>
                        </a:rPr>
                        <a:t>(thousands)</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bg1"/>
                          </a:solidFill>
                          <a:latin typeface="+mn-lt"/>
                          <a:ea typeface="+mn-ea"/>
                          <a:cs typeface="+mn-cs"/>
                        </a:rPr>
                        <a:t>Three Months Ended March 31, 2024</a:t>
                      </a: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843406371"/>
                  </a:ext>
                </a:extLst>
              </a:tr>
              <a:tr h="238462">
                <a:tc>
                  <a:txBody>
                    <a:bodyPr/>
                    <a:lstStyle/>
                    <a:p>
                      <a:r>
                        <a:rPr lang="en-US" sz="900" b="0" dirty="0">
                          <a:solidFill>
                            <a:schemeClr val="tx1"/>
                          </a:solidFill>
                          <a:latin typeface="+mn-lt"/>
                        </a:rPr>
                        <a:t>Net interest income</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$12,993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28613309"/>
                  </a:ext>
                </a:extLst>
              </a:tr>
              <a:tr h="238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rPr>
                        <a:t>Total other income (loss)</a:t>
                      </a:r>
                      <a:endParaRPr lang="en-US" sz="900" b="0" baseline="3000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(1,734)</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14301636"/>
                  </a:ext>
                </a:extLst>
              </a:tr>
              <a:tr h="238462">
                <a:tc>
                  <a:txBody>
                    <a:bodyPr/>
                    <a:lstStyle/>
                    <a:p>
                      <a:r>
                        <a:rPr lang="en-US" sz="900" b="0" dirty="0">
                          <a:solidFill>
                            <a:schemeClr val="tx1"/>
                          </a:solidFill>
                          <a:latin typeface="+mn-lt"/>
                        </a:rPr>
                        <a:t>Operating expenses</a:t>
                      </a:r>
                      <a:endParaRPr lang="en-US" sz="900" b="0" baseline="3000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(4,268) </a:t>
                      </a:r>
                    </a:p>
                  </a:txBody>
                  <a:tcPr marL="4763" marR="4763" marT="4763"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56212148"/>
                  </a:ext>
                </a:extLst>
              </a:tr>
              <a:tr h="381539">
                <a:tc>
                  <a:txBody>
                    <a:bodyPr/>
                    <a:lstStyle/>
                    <a:p>
                      <a:r>
                        <a:rPr lang="en-US" sz="900" b="0" dirty="0">
                          <a:solidFill>
                            <a:schemeClr val="tx1"/>
                          </a:solidFill>
                          <a:latin typeface="+mn-lt"/>
                        </a:rPr>
                        <a:t>Benefit (provision) from income taxes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(11)</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805131572"/>
                  </a:ext>
                </a:extLst>
              </a:tr>
              <a:tr h="238462">
                <a:tc>
                  <a:txBody>
                    <a:bodyPr/>
                    <a:lstStyle/>
                    <a:p>
                      <a:r>
                        <a:rPr lang="en-US" sz="900" b="0" dirty="0">
                          <a:solidFill>
                            <a:schemeClr val="tx1"/>
                          </a:solidFill>
                          <a:latin typeface="+mn-lt"/>
                        </a:rPr>
                        <a:t>Preferred dividends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(1,185)</a:t>
                      </a:r>
                    </a:p>
                  </a:txBody>
                  <a:tcPr marL="6350" marR="6350" marT="635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1841193"/>
                  </a:ext>
                </a:extLst>
              </a:tr>
              <a:tr h="381539">
                <a:tc>
                  <a:txBody>
                    <a:bodyPr/>
                    <a:lstStyle/>
                    <a:p>
                      <a:r>
                        <a:rPr lang="en-US" sz="900" b="0" dirty="0">
                          <a:solidFill>
                            <a:schemeClr val="tx1"/>
                          </a:solidFill>
                          <a:latin typeface="+mn-lt"/>
                        </a:rPr>
                        <a:t>Net income attributable to common stockholders</a:t>
                      </a:r>
                      <a:endParaRPr lang="en-US" sz="900" b="0" baseline="3000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$5,795</a:t>
                      </a:r>
                    </a:p>
                  </a:txBody>
                  <a:tcPr marL="6350" marR="6350" marT="635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238462">
                <a:tc>
                  <a:txBody>
                    <a:bodyPr/>
                    <a:lstStyle/>
                    <a:p>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27377412"/>
                  </a:ext>
                </a:extLst>
              </a:tr>
              <a:tr h="238462">
                <a:tc>
                  <a:txBody>
                    <a:bodyPr/>
                    <a:lstStyle/>
                    <a:p>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78750849"/>
                  </a:ext>
                </a:extLst>
              </a:tr>
              <a:tr h="238462">
                <a:tc>
                  <a:txBody>
                    <a:bodyPr/>
                    <a:lstStyle/>
                    <a:p>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594089554"/>
                  </a:ext>
                </a:extLst>
              </a:tr>
              <a:tr h="238462">
                <a:tc>
                  <a:txBody>
                    <a:bodyPr/>
                    <a:lstStyle/>
                    <a:p>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502675012"/>
                  </a:ext>
                </a:extLst>
              </a:tr>
              <a:tr h="238462">
                <a:tc>
                  <a:txBody>
                    <a:bodyPr/>
                    <a:lstStyle/>
                    <a:p>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223482156"/>
                  </a:ext>
                </a:extLst>
              </a:tr>
              <a:tr h="524616">
                <a:tc>
                  <a:txBody>
                    <a:bodyPr/>
                    <a:lstStyle/>
                    <a:p>
                      <a:r>
                        <a:rPr lang="en-US" sz="900" b="0" dirty="0">
                          <a:solidFill>
                            <a:schemeClr val="tx1"/>
                          </a:solidFill>
                          <a:latin typeface="+mn-lt"/>
                        </a:rPr>
                        <a:t>Weighted average shares</a:t>
                      </a:r>
                      <a:r>
                        <a:rPr lang="en-US" sz="900" b="0" baseline="0" dirty="0">
                          <a:solidFill>
                            <a:schemeClr val="tx1"/>
                          </a:solidFill>
                          <a:latin typeface="+mn-lt"/>
                        </a:rPr>
                        <a:t> outstanding during the period, basic and diluted</a:t>
                      </a:r>
                      <a:endParaRPr lang="en-US" sz="9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52,249,299 </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500427891"/>
                  </a:ext>
                </a:extLst>
              </a:tr>
              <a:tr h="524616">
                <a:tc>
                  <a:txBody>
                    <a:bodyPr/>
                    <a:lstStyle/>
                    <a:p>
                      <a:r>
                        <a:rPr lang="en-US" sz="900" b="0" dirty="0">
                          <a:solidFill>
                            <a:schemeClr val="tx1"/>
                          </a:solidFill>
                          <a:latin typeface="+mn-lt"/>
                        </a:rPr>
                        <a:t>Net income attributable to common stockholders per share</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$0.11 </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98850925"/>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656263700"/>
              </p:ext>
            </p:extLst>
          </p:nvPr>
        </p:nvGraphicFramePr>
        <p:xfrm>
          <a:off x="4860962" y="1042448"/>
          <a:ext cx="3475569" cy="3840168"/>
        </p:xfrm>
        <a:graphic>
          <a:graphicData uri="http://schemas.openxmlformats.org/drawingml/2006/table">
            <a:tbl>
              <a:tblPr firstRow="1" bandRow="1">
                <a:tableStyleId>{2D5ABB26-0587-4C30-8999-92F81FD0307C}</a:tableStyleId>
              </a:tblPr>
              <a:tblGrid>
                <a:gridCol w="2410168">
                  <a:extLst>
                    <a:ext uri="{9D8B030D-6E8A-4147-A177-3AD203B41FA5}">
                      <a16:colId xmlns:a16="http://schemas.microsoft.com/office/drawing/2014/main" val="9757480"/>
                    </a:ext>
                  </a:extLst>
                </a:gridCol>
                <a:gridCol w="1065401">
                  <a:extLst>
                    <a:ext uri="{9D8B030D-6E8A-4147-A177-3AD203B41FA5}">
                      <a16:colId xmlns:a16="http://schemas.microsoft.com/office/drawing/2014/main" val="4161749720"/>
                    </a:ext>
                  </a:extLst>
                </a:gridCol>
              </a:tblGrid>
              <a:tr h="653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solidFill>
                          <a:latin typeface="Montserrat" panose="00000500000000000000" pitchFamily="2" charset="0"/>
                        </a:rPr>
                        <a:t>GAAP Net Income to Distributable Earnings Reconciliation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solidFill>
                          <a:latin typeface="Montserrat" panose="00000500000000000000" pitchFamily="2" charset="0"/>
                        </a:rPr>
                        <a:t>(thousands)</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bg1"/>
                          </a:solidFill>
                          <a:latin typeface="+mn-lt"/>
                          <a:ea typeface="+mn-ea"/>
                          <a:cs typeface="+mn-cs"/>
                        </a:rPr>
                        <a:t>Three Months Ended March 31, 2024</a:t>
                      </a: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254251864"/>
                  </a:ext>
                </a:extLst>
              </a:tr>
              <a:tr h="307514">
                <a:tc>
                  <a:txBody>
                    <a:bodyPr/>
                    <a:lstStyle/>
                    <a:p>
                      <a:r>
                        <a:rPr lang="en-US" sz="900" b="0" dirty="0">
                          <a:solidFill>
                            <a:schemeClr val="tx1"/>
                          </a:solidFill>
                          <a:latin typeface="Montserrat" panose="00000500000000000000" pitchFamily="2" charset="0"/>
                        </a:rPr>
                        <a:t>Net Income attributable to common stockholders</a:t>
                      </a:r>
                      <a:endParaRPr lang="en-US" sz="900" b="0" baseline="30000" dirty="0">
                        <a:solidFill>
                          <a:schemeClr val="tx1"/>
                        </a:solidFill>
                        <a:latin typeface="Montserrat" panose="0000050000000000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$5,795</a:t>
                      </a: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24085767"/>
                  </a:ext>
                </a:extLst>
              </a:tr>
              <a:tr h="205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Adjustments:</a:t>
                      </a:r>
                      <a:endParaRPr lang="en-US" sz="900" b="0" baseline="30000" dirty="0">
                        <a:solidFill>
                          <a:schemeClr val="tx1"/>
                        </a:solidFill>
                        <a:latin typeface="Montserrat" panose="0000050000000000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8835141"/>
                  </a:ext>
                </a:extLst>
              </a:tr>
              <a:tr h="307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Unrealized (gains) losses on mortgage servicing rights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(5)</a:t>
                      </a:r>
                    </a:p>
                  </a:txBody>
                  <a:tcPr marL="4763" marR="4763" marT="476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68506883"/>
                  </a:ext>
                </a:extLst>
              </a:tr>
              <a:tr h="307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Unrealized provision for credit losses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1,777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153350235"/>
                  </a:ext>
                </a:extLst>
              </a:tr>
              <a:tr h="307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Provision for (benefit from) income taxes</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11 </a:t>
                      </a:r>
                    </a:p>
                  </a:txBody>
                  <a:tcPr marL="6350" marR="6350" marT="635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142530401"/>
                  </a:ext>
                </a:extLst>
              </a:tr>
              <a:tr h="219935">
                <a:tc>
                  <a:txBody>
                    <a:bodyPr/>
                    <a:lstStyle/>
                    <a:p>
                      <a:r>
                        <a:rPr lang="en-US" sz="900" b="0" baseline="0" dirty="0">
                          <a:solidFill>
                            <a:schemeClr val="tx1"/>
                          </a:solidFill>
                          <a:latin typeface="Montserrat" panose="00000500000000000000" pitchFamily="2" charset="0"/>
                        </a:rPr>
                        <a:t>Distributable Earnings</a:t>
                      </a:r>
                      <a:r>
                        <a:rPr lang="en-US" sz="900" b="0" baseline="30000" dirty="0">
                          <a:solidFill>
                            <a:schemeClr val="tx1"/>
                          </a:solidFill>
                          <a:latin typeface="Montserrat" panose="00000500000000000000" pitchFamily="2" charset="0"/>
                        </a:rPr>
                        <a:t>(1)</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$7,578 </a:t>
                      </a:r>
                    </a:p>
                  </a:txBody>
                  <a:tcPr marL="6350" marR="6350" marT="635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56114029"/>
                  </a:ext>
                </a:extLst>
              </a:tr>
              <a:tr h="205009">
                <a:tc>
                  <a:txBody>
                    <a:bodyPr/>
                    <a:lstStyle/>
                    <a:p>
                      <a:endParaRPr lang="en-US" sz="900" b="0" baseline="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92714064"/>
                  </a:ext>
                </a:extLst>
              </a:tr>
              <a:tr h="422832">
                <a:tc>
                  <a:txBody>
                    <a:bodyPr/>
                    <a:lstStyle/>
                    <a:p>
                      <a:r>
                        <a:rPr lang="en-US" sz="900" b="0" dirty="0">
                          <a:solidFill>
                            <a:schemeClr val="tx1"/>
                          </a:solidFill>
                          <a:latin typeface="Montserrat" panose="00000500000000000000" pitchFamily="2" charset="0"/>
                        </a:rPr>
                        <a:t>Weighted average shares</a:t>
                      </a:r>
                      <a:r>
                        <a:rPr lang="en-US" sz="900" b="0" baseline="0" dirty="0">
                          <a:solidFill>
                            <a:schemeClr val="tx1"/>
                          </a:solidFill>
                          <a:latin typeface="Montserrat" panose="00000500000000000000" pitchFamily="2" charset="0"/>
                        </a:rPr>
                        <a:t> outstanding during the period, basic and diluted</a:t>
                      </a:r>
                      <a:endParaRPr lang="en-US" sz="900" b="0" dirty="0">
                        <a:solidFill>
                          <a:schemeClr val="tx1"/>
                        </a:solidFill>
                        <a:latin typeface="Montserrat" panose="0000050000000000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52,249,299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76561331"/>
                  </a:ext>
                </a:extLst>
              </a:tr>
              <a:tr h="307514">
                <a:tc>
                  <a:txBody>
                    <a:bodyPr/>
                    <a:lstStyle/>
                    <a:p>
                      <a:r>
                        <a:rPr lang="en-US" sz="900" b="0" dirty="0">
                          <a:solidFill>
                            <a:schemeClr val="tx1"/>
                          </a:solidFill>
                          <a:latin typeface="Montserrat" panose="00000500000000000000" pitchFamily="2" charset="0"/>
                        </a:rPr>
                        <a:t>Distributable Earnings</a:t>
                      </a:r>
                      <a:r>
                        <a:rPr lang="en-US" sz="900" b="0" baseline="0" dirty="0">
                          <a:solidFill>
                            <a:schemeClr val="tx1"/>
                          </a:solidFill>
                          <a:latin typeface="Montserrat" panose="00000500000000000000" pitchFamily="2" charset="0"/>
                        </a:rPr>
                        <a:t> per share of common stock</a:t>
                      </a:r>
                      <a:endParaRPr lang="en-US" sz="900" b="0" dirty="0">
                        <a:solidFill>
                          <a:schemeClr val="tx1"/>
                        </a:solidFill>
                        <a:latin typeface="Montserrat" panose="0000050000000000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$0.15 </a:t>
                      </a:r>
                    </a:p>
                  </a:txBody>
                  <a:tcPr marL="6350" marR="6350" marT="635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240722147"/>
                  </a:ext>
                </a:extLst>
              </a:tr>
              <a:tr h="307514">
                <a:tc>
                  <a:txBody>
                    <a:bodyPr/>
                    <a:lstStyle/>
                    <a:p>
                      <a:r>
                        <a:rPr lang="en-US" sz="900" b="0" dirty="0">
                          <a:solidFill>
                            <a:schemeClr val="tx1"/>
                          </a:solidFill>
                          <a:latin typeface="Montserrat" panose="00000500000000000000" pitchFamily="2" charset="0"/>
                        </a:rPr>
                        <a:t>Dividend per share of</a:t>
                      </a:r>
                      <a:r>
                        <a:rPr lang="en-US" sz="900" b="0" baseline="0" dirty="0">
                          <a:solidFill>
                            <a:schemeClr val="tx1"/>
                          </a:solidFill>
                          <a:latin typeface="Montserrat" panose="00000500000000000000" pitchFamily="2" charset="0"/>
                        </a:rPr>
                        <a:t> common stock</a:t>
                      </a:r>
                      <a:endParaRPr lang="en-US" sz="900" b="0" baseline="30000" dirty="0">
                        <a:solidFill>
                          <a:schemeClr val="tx1"/>
                        </a:solidFill>
                        <a:latin typeface="Montserrat" panose="0000050000000000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$0.07</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374700760"/>
                  </a:ext>
                </a:extLst>
              </a:tr>
            </a:tbl>
          </a:graphicData>
        </a:graphic>
      </p:graphicFrame>
      <p:sp>
        <p:nvSpPr>
          <p:cNvPr id="2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62775" cy="169277"/>
          </a:xfrm>
          <a:prstGeom prst="rect">
            <a:avLst/>
          </a:prstGeom>
          <a:noFill/>
        </p:spPr>
        <p:txBody>
          <a:bodyPr vert="horz" wrap="square" lIns="0" tIns="0" rIns="0" bIns="0" rtlCol="0" anchor="t" anchorCtr="0">
            <a:spAutoFit/>
          </a:bodyPr>
          <a:lstStyle/>
          <a:p>
            <a:pPr marL="342900" indent="-342900">
              <a:tabLst>
                <a:tab pos="358775" algn="l"/>
              </a:tabLst>
              <a:defRPr/>
            </a:pPr>
            <a:r>
              <a:rPr lang="en-US" sz="550" dirty="0"/>
              <a:t>Note:  	(1) See Appendix for definition of Distributable Earnings and reconciliation to GAAP.</a:t>
            </a:r>
          </a:p>
          <a:p>
            <a:pPr marL="342900" indent="-342900" algn="l" fontAlgn="auto">
              <a:spcBef>
                <a:spcPts val="0"/>
              </a:spcBef>
              <a:spcAft>
                <a:spcPts val="0"/>
              </a:spcAft>
              <a:buClrTx/>
              <a:tabLst>
                <a:tab pos="358775" algn="l"/>
              </a:tabLst>
              <a:defRPr/>
            </a:pPr>
            <a:r>
              <a:rPr lang="en-US" sz="550" dirty="0"/>
              <a:t>	</a:t>
            </a:r>
          </a:p>
        </p:txBody>
      </p:sp>
    </p:spTree>
    <p:extLst>
      <p:ext uri="{BB962C8B-B14F-4D97-AF65-F5344CB8AC3E}">
        <p14:creationId xmlns:p14="http://schemas.microsoft.com/office/powerpoint/2010/main" val="32942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333653" cy="780032"/>
          </a:xfrm>
        </p:spPr>
        <p:txBody>
          <a:bodyPr/>
          <a:lstStyle/>
          <a:p>
            <a:r>
              <a:rPr lang="en-US" sz="2300" dirty="0">
                <a:solidFill>
                  <a:schemeClr val="tx1"/>
                </a:solidFill>
              </a:rPr>
              <a:t>Earnings and Book Value Per Share of Common Stock</a:t>
            </a:r>
            <a:endParaRPr lang="en-US" sz="2300" dirty="0"/>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7</a:t>
            </a:fld>
            <a:endParaRPr lang="en-ZA" dirty="0"/>
          </a:p>
        </p:txBody>
      </p:sp>
      <p:graphicFrame>
        <p:nvGraphicFramePr>
          <p:cNvPr id="9" name="Chart 8"/>
          <p:cNvGraphicFramePr/>
          <p:nvPr>
            <p:extLst>
              <p:ext uri="{D42A27DB-BD31-4B8C-83A1-F6EECF244321}">
                <p14:modId xmlns:p14="http://schemas.microsoft.com/office/powerpoint/2010/main" val="3603712895"/>
              </p:ext>
            </p:extLst>
          </p:nvPr>
        </p:nvGraphicFramePr>
        <p:xfrm>
          <a:off x="574750" y="2123025"/>
          <a:ext cx="3912528" cy="3625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006195205"/>
              </p:ext>
            </p:extLst>
          </p:nvPr>
        </p:nvGraphicFramePr>
        <p:xfrm>
          <a:off x="4785316" y="1808217"/>
          <a:ext cx="3898548" cy="36252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A8E6D3EC-34F0-A647-BE8C-CE08D4BF7D77}"/>
              </a:ext>
            </a:extLst>
          </p:cNvPr>
          <p:cNvSpPr/>
          <p:nvPr/>
        </p:nvSpPr>
        <p:spPr>
          <a:xfrm>
            <a:off x="513953" y="1499254"/>
            <a:ext cx="4034123" cy="434626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Content Placeholder 8">
            <a:extLst>
              <a:ext uri="{FF2B5EF4-FFF2-40B4-BE49-F238E27FC236}">
                <a16:creationId xmlns:a16="http://schemas.microsoft.com/office/drawing/2014/main" id="{F4C0C42A-92D1-4CFE-88CD-D010A0CA76EE}"/>
              </a:ext>
            </a:extLst>
          </p:cNvPr>
          <p:cNvSpPr txBox="1">
            <a:spLocks/>
          </p:cNvSpPr>
          <p:nvPr/>
        </p:nvSpPr>
        <p:spPr>
          <a:xfrm>
            <a:off x="614430" y="1143824"/>
            <a:ext cx="3837750" cy="780031"/>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gn="ctr">
              <a:lnSpc>
                <a:spcPct val="100000"/>
              </a:lnSpc>
              <a:buNone/>
              <a:tabLst>
                <a:tab pos="0" algn="l"/>
              </a:tabLst>
            </a:pPr>
            <a:r>
              <a:rPr lang="en-US" sz="1400" spc="10" dirty="0">
                <a:solidFill>
                  <a:schemeClr val="bg1"/>
                </a:solidFill>
              </a:rPr>
              <a:t>Distributable Earnings</a:t>
            </a:r>
            <a:r>
              <a:rPr lang="en-US" sz="1400" spc="10" baseline="30000" dirty="0">
                <a:solidFill>
                  <a:schemeClr val="bg1"/>
                </a:solidFill>
              </a:rPr>
              <a:t>(1)</a:t>
            </a:r>
            <a:r>
              <a:rPr lang="en-US" sz="1400" spc="10" dirty="0">
                <a:solidFill>
                  <a:schemeClr val="bg1"/>
                </a:solidFill>
              </a:rPr>
              <a:t> &amp; </a:t>
            </a:r>
          </a:p>
          <a:p>
            <a:pPr marL="180975" indent="-180975" algn="ctr">
              <a:lnSpc>
                <a:spcPct val="100000"/>
              </a:lnSpc>
              <a:buNone/>
              <a:tabLst>
                <a:tab pos="0" algn="l"/>
              </a:tabLst>
            </a:pPr>
            <a:r>
              <a:rPr lang="en-US" sz="1400" spc="10" dirty="0">
                <a:solidFill>
                  <a:schemeClr val="bg1"/>
                </a:solidFill>
              </a:rPr>
              <a:t>Dividends Per Share of Common Share</a:t>
            </a:r>
            <a:endParaRPr lang="en-US" sz="1400" spc="10" baseline="30000" dirty="0">
              <a:solidFill>
                <a:schemeClr val="bg1"/>
              </a:solidFill>
            </a:endParaRPr>
          </a:p>
        </p:txBody>
      </p:sp>
      <p:sp>
        <p:nvSpPr>
          <p:cNvPr id="13" name="Rectangle 12">
            <a:extLst>
              <a:ext uri="{FF2B5EF4-FFF2-40B4-BE49-F238E27FC236}">
                <a16:creationId xmlns:a16="http://schemas.microsoft.com/office/drawing/2014/main" id="{A8E6D3EC-34F0-A647-BE8C-CE08D4BF7D77}"/>
              </a:ext>
            </a:extLst>
          </p:cNvPr>
          <p:cNvSpPr/>
          <p:nvPr/>
        </p:nvSpPr>
        <p:spPr>
          <a:xfrm>
            <a:off x="4718615" y="1499254"/>
            <a:ext cx="4034123" cy="434626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Content Placeholder 8">
            <a:extLst>
              <a:ext uri="{FF2B5EF4-FFF2-40B4-BE49-F238E27FC236}">
                <a16:creationId xmlns:a16="http://schemas.microsoft.com/office/drawing/2014/main" id="{F4C0C42A-92D1-4CFE-88CD-D010A0CA76EE}"/>
              </a:ext>
            </a:extLst>
          </p:cNvPr>
          <p:cNvSpPr txBox="1">
            <a:spLocks/>
          </p:cNvSpPr>
          <p:nvPr/>
        </p:nvSpPr>
        <p:spPr>
          <a:xfrm>
            <a:off x="4815715" y="1143825"/>
            <a:ext cx="3837750" cy="780030"/>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gn="ctr">
              <a:lnSpc>
                <a:spcPct val="120000"/>
              </a:lnSpc>
              <a:buNone/>
              <a:tabLst>
                <a:tab pos="0" algn="l"/>
              </a:tabLst>
            </a:pPr>
            <a:r>
              <a:rPr lang="en-US" sz="1400" spc="10" dirty="0">
                <a:solidFill>
                  <a:schemeClr val="bg1"/>
                </a:solidFill>
              </a:rPr>
              <a:t>Book Value Per Share of Common Stock</a:t>
            </a:r>
            <a:r>
              <a:rPr lang="en-US" sz="1400" spc="10" baseline="30000" dirty="0">
                <a:solidFill>
                  <a:schemeClr val="bg1"/>
                </a:solidFill>
              </a:rPr>
              <a:t>(2)</a:t>
            </a:r>
          </a:p>
        </p:txBody>
      </p:sp>
      <p:sp>
        <p:nvSpPr>
          <p:cNvPr id="15"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62775" cy="169277"/>
          </a:xfrm>
          <a:prstGeom prst="rect">
            <a:avLst/>
          </a:prstGeom>
          <a:noFill/>
        </p:spPr>
        <p:txBody>
          <a:bodyPr vert="horz" wrap="square" lIns="0" tIns="0" rIns="0" bIns="0" rtlCol="0" anchor="t" anchorCtr="0">
            <a:spAutoFit/>
          </a:bodyPr>
          <a:lstStyle/>
          <a:p>
            <a:pPr marL="342900" indent="-342900" algn="l" fontAlgn="auto">
              <a:spcBef>
                <a:spcPts val="0"/>
              </a:spcBef>
              <a:spcAft>
                <a:spcPts val="0"/>
              </a:spcAft>
              <a:buClrTx/>
              <a:tabLst>
                <a:tab pos="358775" algn="l"/>
              </a:tabLst>
              <a:defRPr/>
            </a:pPr>
            <a:r>
              <a:rPr lang="en-US" sz="550" dirty="0"/>
              <a:t>Note:  	(1) See Appendix for definition of Distributable Earnings.</a:t>
            </a:r>
          </a:p>
          <a:p>
            <a:pPr marL="342900" indent="-342900">
              <a:tabLst>
                <a:tab pos="358775" algn="l"/>
              </a:tabLst>
              <a:defRPr/>
            </a:pPr>
            <a:r>
              <a:rPr lang="en-US" sz="550" dirty="0"/>
              <a:t>	(2) See Appendix for definition of Book Value Per Share of Common Stock. </a:t>
            </a:r>
          </a:p>
        </p:txBody>
      </p:sp>
    </p:spTree>
    <p:extLst>
      <p:ext uri="{BB962C8B-B14F-4D97-AF65-F5344CB8AC3E}">
        <p14:creationId xmlns:p14="http://schemas.microsoft.com/office/powerpoint/2010/main" val="319170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05792" cy="780032"/>
          </a:xfrm>
        </p:spPr>
        <p:txBody>
          <a:bodyPr/>
          <a:lstStyle/>
          <a:p>
            <a:r>
              <a:rPr lang="en-US" dirty="0">
                <a:solidFill>
                  <a:schemeClr val="tx1"/>
                </a:solidFill>
              </a:rPr>
              <a:t>Investment Portfolio</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8</a:t>
            </a:fld>
            <a:endParaRPr lang="en-ZA" dirty="0"/>
          </a:p>
        </p:txBody>
      </p:sp>
      <p:sp>
        <p:nvSpPr>
          <p:cNvPr id="6" name="Rectangle 5"/>
          <p:cNvSpPr/>
          <p:nvPr/>
        </p:nvSpPr>
        <p:spPr>
          <a:xfrm>
            <a:off x="5486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Geographic Concentration</a:t>
            </a:r>
            <a:r>
              <a:rPr lang="en-US" sz="1400" baseline="30000" dirty="0">
                <a:cs typeface="Arial" panose="020B0604020202020204" pitchFamily="34" charset="0"/>
              </a:rPr>
              <a:t>(2)</a:t>
            </a:r>
          </a:p>
        </p:txBody>
      </p:sp>
      <p:graphicFrame>
        <p:nvGraphicFramePr>
          <p:cNvPr id="7" name="Chart 6"/>
          <p:cNvGraphicFramePr/>
          <p:nvPr>
            <p:extLst>
              <p:ext uri="{D42A27DB-BD31-4B8C-83A1-F6EECF244321}">
                <p14:modId xmlns:p14="http://schemas.microsoft.com/office/powerpoint/2010/main" val="3456319899"/>
              </p:ext>
            </p:extLst>
          </p:nvPr>
        </p:nvGraphicFramePr>
        <p:xfrm>
          <a:off x="4663440" y="2968757"/>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6634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Property Type</a:t>
            </a:r>
            <a:r>
              <a:rPr lang="en-US" sz="1400" baseline="30000" dirty="0">
                <a:cs typeface="Arial" panose="020B0604020202020204" pitchFamily="34" charset="0"/>
              </a:rPr>
              <a:t>(2)</a:t>
            </a:r>
          </a:p>
        </p:txBody>
      </p:sp>
      <p:sp>
        <p:nvSpPr>
          <p:cNvPr id="11" name="TextBox 10"/>
          <p:cNvSpPr txBox="1"/>
          <p:nvPr/>
        </p:nvSpPr>
        <p:spPr>
          <a:xfrm>
            <a:off x="6298220" y="4217244"/>
            <a:ext cx="662361" cy="246221"/>
          </a:xfrm>
          <a:prstGeom prst="rect">
            <a:avLst/>
          </a:prstGeom>
          <a:noFill/>
        </p:spPr>
        <p:txBody>
          <a:bodyPr wrap="none" rtlCol="0">
            <a:spAutoFit/>
          </a:bodyPr>
          <a:lstStyle/>
          <a:p>
            <a:r>
              <a:rPr lang="en-US" sz="1000" dirty="0"/>
              <a:t>$1,285.5</a:t>
            </a:r>
          </a:p>
        </p:txBody>
      </p:sp>
      <p:sp>
        <p:nvSpPr>
          <p:cNvPr id="12"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799" y="6400800"/>
            <a:ext cx="6725055" cy="169277"/>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Based on carrying value.</a:t>
            </a:r>
          </a:p>
          <a:p>
            <a:pPr marL="342900" indent="-342900" fontAlgn="auto">
              <a:spcBef>
                <a:spcPts val="0"/>
              </a:spcBef>
              <a:spcAft>
                <a:spcPts val="0"/>
              </a:spcAft>
              <a:tabLst>
                <a:tab pos="358775" algn="l"/>
              </a:tabLst>
              <a:defRPr/>
            </a:pPr>
            <a:r>
              <a:rPr lang="en-US" sz="550" dirty="0"/>
              <a:t>	(2) $ In millions, based on carrying value.</a:t>
            </a:r>
          </a:p>
        </p:txBody>
      </p:sp>
      <p:sp>
        <p:nvSpPr>
          <p:cNvPr id="13"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283464" y="886968"/>
            <a:ext cx="8396871" cy="1306836"/>
          </a:xfrm>
          <a:prstGeom prst="rect">
            <a:avLst/>
          </a:prstGeom>
          <a:no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1925">
              <a:buClr>
                <a:srgbClr val="C08B22"/>
              </a:buClr>
            </a:pPr>
            <a:r>
              <a:rPr lang="en-US" sz="1100" dirty="0">
                <a:latin typeface="+mn-lt" pitchFamily="2" charset="77"/>
              </a:rPr>
              <a:t>On March 31, 2024, the Company owned a portfolio of floating-rate CRE loans with a carrying value of $1.3 billion. 93.6%</a:t>
            </a:r>
            <a:r>
              <a:rPr lang="en-US" sz="1100" baseline="30000" dirty="0">
                <a:latin typeface="+mn-lt" pitchFamily="2" charset="77"/>
              </a:rPr>
              <a:t>(1)</a:t>
            </a:r>
            <a:r>
              <a:rPr lang="en-US" sz="1100" dirty="0">
                <a:latin typeface="+mn-lt" pitchFamily="2" charset="77"/>
              </a:rPr>
              <a:t> of the portfolio was invested in loans collateralized by multifamily assets.</a:t>
            </a:r>
          </a:p>
          <a:p>
            <a:pPr marL="342900" indent="-161925">
              <a:buClr>
                <a:srgbClr val="C08B22"/>
              </a:buClr>
            </a:pPr>
            <a:r>
              <a:rPr lang="en-US" sz="1100" dirty="0">
                <a:latin typeface="+mn-lt" pitchFamily="2" charset="77"/>
              </a:rPr>
              <a:t>The Company anticipates that it will continue to focus on investment opportunities within multifamily credit. The Company does not currently own any hospitality, retail, or office loan assets and has limited exposure to seniors housing and self-storage.</a:t>
            </a:r>
          </a:p>
        </p:txBody>
      </p:sp>
      <p:graphicFrame>
        <p:nvGraphicFramePr>
          <p:cNvPr id="14" name="Chart 13"/>
          <p:cNvGraphicFramePr/>
          <p:nvPr>
            <p:extLst>
              <p:ext uri="{D42A27DB-BD31-4B8C-83A1-F6EECF244321}">
                <p14:modId xmlns:p14="http://schemas.microsoft.com/office/powerpoint/2010/main" val="1005937650"/>
              </p:ext>
            </p:extLst>
          </p:nvPr>
        </p:nvGraphicFramePr>
        <p:xfrm>
          <a:off x="548640" y="2968757"/>
          <a:ext cx="393192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2183419" y="4217243"/>
            <a:ext cx="662361" cy="246221"/>
          </a:xfrm>
          <a:prstGeom prst="rect">
            <a:avLst/>
          </a:prstGeom>
          <a:noFill/>
        </p:spPr>
        <p:txBody>
          <a:bodyPr wrap="none" rtlCol="0">
            <a:spAutoFit/>
          </a:bodyPr>
          <a:lstStyle/>
          <a:p>
            <a:r>
              <a:rPr lang="en-US" sz="1000" dirty="0"/>
              <a:t>$1,285.5</a:t>
            </a:r>
          </a:p>
        </p:txBody>
      </p:sp>
    </p:spTree>
    <p:extLst>
      <p:ext uri="{BB962C8B-B14F-4D97-AF65-F5344CB8AC3E}">
        <p14:creationId xmlns:p14="http://schemas.microsoft.com/office/powerpoint/2010/main" val="47078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05792" cy="780032"/>
          </a:xfrm>
        </p:spPr>
        <p:txBody>
          <a:bodyPr/>
          <a:lstStyle/>
          <a:p>
            <a:r>
              <a:rPr lang="en-US" dirty="0">
                <a:solidFill>
                  <a:schemeClr val="tx1"/>
                </a:solidFill>
              </a:rPr>
              <a:t>Q1 2024 Loan Activity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9</a:t>
            </a:fld>
            <a:endParaRPr lang="en-ZA" dirty="0"/>
          </a:p>
        </p:txBody>
      </p:sp>
      <p:graphicFrame>
        <p:nvGraphicFramePr>
          <p:cNvPr id="7" name="Chart 6"/>
          <p:cNvGraphicFramePr/>
          <p:nvPr>
            <p:extLst>
              <p:ext uri="{D42A27DB-BD31-4B8C-83A1-F6EECF244321}">
                <p14:modId xmlns:p14="http://schemas.microsoft.com/office/powerpoint/2010/main" val="1678922901"/>
              </p:ext>
            </p:extLst>
          </p:nvPr>
        </p:nvGraphicFramePr>
        <p:xfrm>
          <a:off x="548640" y="2962025"/>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4864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Q1 Payoffs by Property Type</a:t>
            </a:r>
            <a:r>
              <a:rPr lang="en-US" sz="1400" baseline="30000" dirty="0">
                <a:cs typeface="Arial" panose="020B0604020202020204" pitchFamily="34" charset="0"/>
              </a:rPr>
              <a:t>(1)</a:t>
            </a:r>
          </a:p>
        </p:txBody>
      </p:sp>
      <p:sp>
        <p:nvSpPr>
          <p:cNvPr id="11" name="TextBox 10"/>
          <p:cNvSpPr txBox="1"/>
          <p:nvPr/>
        </p:nvSpPr>
        <p:spPr>
          <a:xfrm>
            <a:off x="2249944" y="4210514"/>
            <a:ext cx="529312" cy="246221"/>
          </a:xfrm>
          <a:prstGeom prst="rect">
            <a:avLst/>
          </a:prstGeom>
          <a:noFill/>
        </p:spPr>
        <p:txBody>
          <a:bodyPr wrap="none" rtlCol="0">
            <a:spAutoFit/>
          </a:bodyPr>
          <a:lstStyle/>
          <a:p>
            <a:r>
              <a:rPr lang="en-US" sz="1000" dirty="0"/>
              <a:t>$97.4</a:t>
            </a:r>
          </a:p>
        </p:txBody>
      </p:sp>
      <p:sp>
        <p:nvSpPr>
          <p:cNvPr id="13"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283462" y="886968"/>
            <a:ext cx="8396871" cy="1026528"/>
          </a:xfrm>
          <a:prstGeom prst="rect">
            <a:avLst/>
          </a:prstGeom>
          <a:no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1925">
              <a:buClr>
                <a:srgbClr val="C08B22"/>
              </a:buClr>
            </a:pPr>
            <a:r>
              <a:rPr lang="en-US" sz="1100" dirty="0">
                <a:latin typeface="+mn-lt" pitchFamily="2" charset="77"/>
              </a:rPr>
              <a:t>The Company experienced $97.4 million of loan payoffs during the quarter.</a:t>
            </a:r>
          </a:p>
        </p:txBody>
      </p:sp>
      <p:sp>
        <p:nvSpPr>
          <p:cNvPr id="2" name="Notes" descr="AQAAAAAQABJItE36UOJIn9pf3FKV3DNHN2nplOG+aN4BBIB9uHPAbELV+0PVejdJ8y851vlEWcz98eTB8B+rEc45Zs7CojMz+XGUXDljkb8SELxec5+hmjRUK9toIG8L+afD41Go3LHWotG4RLktBUAp6gFqwtVKMCHoMCjLn5dLKi0kKPiN6AtEbLWwSNbMZ+7KLwIq+fJtm0mzRJT0NiszADaoK28F0AHB8NjS1n1JWcX1z6Rk">
            <a:extLst>
              <a:ext uri="{FF2B5EF4-FFF2-40B4-BE49-F238E27FC236}">
                <a16:creationId xmlns:a16="http://schemas.microsoft.com/office/drawing/2014/main" id="{1EE108C1-2BD9-467A-313B-0088FCED18B3}"/>
              </a:ext>
            </a:extLst>
          </p:cNvPr>
          <p:cNvSpPr txBox="1"/>
          <p:nvPr/>
        </p:nvSpPr>
        <p:spPr bwMode="gray">
          <a:xfrm>
            <a:off x="1828799" y="6513475"/>
            <a:ext cx="6725055" cy="169277"/>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 In millions, based on carrying value.</a:t>
            </a:r>
          </a:p>
          <a:p>
            <a:pPr marL="342900" indent="-342900" fontAlgn="auto">
              <a:spcBef>
                <a:spcPts val="0"/>
              </a:spcBef>
              <a:spcAft>
                <a:spcPts val="0"/>
              </a:spcAft>
              <a:tabLst>
                <a:tab pos="358775" algn="l"/>
              </a:tabLst>
              <a:defRPr/>
            </a:pPr>
            <a:r>
              <a:rPr lang="en-US" sz="550" dirty="0"/>
              <a:t>	(2) Portfolio balances shown based on carrying value net of allowances. “Other Activity” consists of the accrued deferred origination fees and purchase discount accretion.</a:t>
            </a:r>
          </a:p>
        </p:txBody>
      </p:sp>
      <p:sp>
        <p:nvSpPr>
          <p:cNvPr id="6" name="Rectangle 5">
            <a:extLst>
              <a:ext uri="{FF2B5EF4-FFF2-40B4-BE49-F238E27FC236}">
                <a16:creationId xmlns:a16="http://schemas.microsoft.com/office/drawing/2014/main" id="{21C9014C-4426-5280-5C8D-0FA7DF1B230C}"/>
              </a:ext>
            </a:extLst>
          </p:cNvPr>
          <p:cNvSpPr/>
          <p:nvPr/>
        </p:nvSpPr>
        <p:spPr>
          <a:xfrm>
            <a:off x="4664220" y="2560320"/>
            <a:ext cx="3931920" cy="3657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Portfolio Activity</a:t>
            </a:r>
            <a:r>
              <a:rPr lang="en-US" sz="1400" baseline="30000" dirty="0">
                <a:cs typeface="Arial" panose="020B0604020202020204" pitchFamily="34" charset="0"/>
              </a:rPr>
              <a:t>(2)</a:t>
            </a:r>
          </a:p>
        </p:txBody>
      </p:sp>
      <p:graphicFrame>
        <p:nvGraphicFramePr>
          <p:cNvPr id="10" name="Chart 9">
            <a:extLst>
              <a:ext uri="{FF2B5EF4-FFF2-40B4-BE49-F238E27FC236}">
                <a16:creationId xmlns:a16="http://schemas.microsoft.com/office/drawing/2014/main" id="{B6D592DD-83DE-1E8B-F1A9-B579CF1591BC}"/>
              </a:ext>
            </a:extLst>
          </p:cNvPr>
          <p:cNvGraphicFramePr/>
          <p:nvPr>
            <p:extLst>
              <p:ext uri="{D42A27DB-BD31-4B8C-83A1-F6EECF244321}">
                <p14:modId xmlns:p14="http://schemas.microsoft.com/office/powerpoint/2010/main" val="975669387"/>
              </p:ext>
            </p:extLst>
          </p:nvPr>
        </p:nvGraphicFramePr>
        <p:xfrm>
          <a:off x="4660095" y="2962025"/>
          <a:ext cx="393192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6453637"/>
      </p:ext>
    </p:extLst>
  </p:cSld>
  <p:clrMapOvr>
    <a:masterClrMapping/>
  </p:clrMapOvr>
</p:sld>
</file>

<file path=ppt/theme/theme1.xml><?xml version="1.0" encoding="utf-8"?>
<a:theme xmlns:a="http://schemas.openxmlformats.org/drawingml/2006/main" name="Office Theme">
  <a:themeElements>
    <a:clrScheme name="Custom 167">
      <a:dk1>
        <a:srgbClr val="020000"/>
      </a:dk1>
      <a:lt1>
        <a:sysClr val="window" lastClr="FFFFFF"/>
      </a:lt1>
      <a:dk2>
        <a:srgbClr val="162835"/>
      </a:dk2>
      <a:lt2>
        <a:srgbClr val="D8D8D8"/>
      </a:lt2>
      <a:accent1>
        <a:srgbClr val="C08B22"/>
      </a:accent1>
      <a:accent2>
        <a:srgbClr val="A41F35"/>
      </a:accent2>
      <a:accent3>
        <a:srgbClr val="A75A29"/>
      </a:accent3>
      <a:accent4>
        <a:srgbClr val="28734D"/>
      </a:accent4>
      <a:accent5>
        <a:srgbClr val="286F8C"/>
      </a:accent5>
      <a:accent6>
        <a:srgbClr val="AB8686"/>
      </a:accent6>
      <a:hlink>
        <a:srgbClr val="286F8C"/>
      </a:hlink>
      <a:folHlink>
        <a:srgbClr val="286F8C"/>
      </a:folHlink>
    </a:clrScheme>
    <a:fontScheme name="Custom 458">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55969</TotalTime>
  <Words>3597</Words>
  <Application>Microsoft Office PowerPoint</Application>
  <PresentationFormat>On-screen Show (4:3)</PresentationFormat>
  <Paragraphs>357</Paragraphs>
  <Slides>25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Montserrat</vt:lpstr>
      <vt:lpstr>Montserrat Medium</vt:lpstr>
      <vt:lpstr>Montserrat SemiBold</vt:lpstr>
      <vt:lpstr>Office Theme</vt:lpstr>
      <vt:lpstr>Lument Finance Trust   Q1 2024 Earnings Supplemental</vt:lpstr>
      <vt:lpstr>Disclaimer</vt:lpstr>
      <vt:lpstr>Company Overview</vt:lpstr>
      <vt:lpstr>Q1 2024 Updates</vt:lpstr>
      <vt:lpstr>Q1 2024 Balance Sheet Summary</vt:lpstr>
      <vt:lpstr>Q1 2024 Income Statement Summary</vt:lpstr>
      <vt:lpstr>Earnings and Book Value Per Share of Common Stock</vt:lpstr>
      <vt:lpstr>Investment Portfolio</vt:lpstr>
      <vt:lpstr>Q1 2024 Loan Activity</vt:lpstr>
      <vt:lpstr>Portfolio Credit</vt:lpstr>
      <vt:lpstr>Q1 2024 Capital Structure Overview</vt:lpstr>
      <vt:lpstr>Net Interest Income Sensitivity to Shifts in Term SOFR</vt:lpstr>
      <vt:lpstr>Appendix </vt:lpstr>
      <vt:lpstr>3/31/2024 CRE Loan Portfolio Details</vt:lpstr>
      <vt:lpstr>3/31/2024 CRE Loan Portfolio Details</vt:lpstr>
      <vt:lpstr>3/31/2024 CRE Loan Portfolio Details</vt:lpstr>
      <vt:lpstr>3/31/2024 CRE Loan Portfolio Details</vt:lpstr>
      <vt:lpstr>Consolidated Balance Sheets</vt:lpstr>
      <vt:lpstr>Consolidated Statement of Income</vt:lpstr>
      <vt:lpstr>Detailed Walk of Allowance for Loan Losses</vt:lpstr>
      <vt:lpstr>Reconciliation of Net Income to Distributable Earnings</vt:lpstr>
      <vt:lpstr>Detailed Walk of Capitalization as of 3/31/2024</vt:lpstr>
      <vt:lpstr>Book Value Per Share of Common Stock as of 3/31/2024</vt:lpstr>
      <vt:lpstr>Key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Tsang</dc:creator>
  <cp:lastModifiedBy>Ho, Justin</cp:lastModifiedBy>
  <cp:revision>1326</cp:revision>
  <cp:lastPrinted>2020-12-17T18:37:03Z</cp:lastPrinted>
  <dcterms:created xsi:type="dcterms:W3CDTF">2016-02-14T10:04:41Z</dcterms:created>
  <dcterms:modified xsi:type="dcterms:W3CDTF">2024-05-07T21:30:26Z</dcterms:modified>
</cp:coreProperties>
</file>